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4" r:id="rId1"/>
  </p:sldMasterIdLst>
  <p:notesMasterIdLst>
    <p:notesMasterId r:id="rId30"/>
  </p:notesMasterIdLst>
  <p:sldIdLst>
    <p:sldId id="256" r:id="rId2"/>
    <p:sldId id="257" r:id="rId3"/>
    <p:sldId id="258" r:id="rId4"/>
    <p:sldId id="259" r:id="rId5"/>
    <p:sldId id="264" r:id="rId6"/>
    <p:sldId id="261" r:id="rId7"/>
    <p:sldId id="265" r:id="rId8"/>
    <p:sldId id="262" r:id="rId9"/>
    <p:sldId id="267" r:id="rId10"/>
    <p:sldId id="263" r:id="rId11"/>
    <p:sldId id="268" r:id="rId12"/>
    <p:sldId id="283" r:id="rId13"/>
    <p:sldId id="269" r:id="rId14"/>
    <p:sldId id="266" r:id="rId15"/>
    <p:sldId id="281" r:id="rId16"/>
    <p:sldId id="270" r:id="rId17"/>
    <p:sldId id="279" r:id="rId18"/>
    <p:sldId id="280" r:id="rId19"/>
    <p:sldId id="271" r:id="rId20"/>
    <p:sldId id="282" r:id="rId21"/>
    <p:sldId id="272" r:id="rId22"/>
    <p:sldId id="260" r:id="rId23"/>
    <p:sldId id="274" r:id="rId24"/>
    <p:sldId id="278" r:id="rId25"/>
    <p:sldId id="276" r:id="rId26"/>
    <p:sldId id="277" r:id="rId27"/>
    <p:sldId id="273" r:id="rId28"/>
    <p:sldId id="275"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6" d="100"/>
          <a:sy n="106" d="100"/>
        </p:scale>
        <p:origin x="792"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006138-FD90-411C-97C8-B6BD58717ED6}" type="datetimeFigureOut">
              <a:rPr lang="en-CA" smtClean="0"/>
              <a:t>2022-02-23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E64CFB-5C4E-48C0-A566-5BA5A8BD4DE2}" type="slidenum">
              <a:rPr lang="en-CA" smtClean="0"/>
              <a:t>‹#›</a:t>
            </a:fld>
            <a:endParaRPr lang="en-CA"/>
          </a:p>
        </p:txBody>
      </p:sp>
    </p:spTree>
    <p:extLst>
      <p:ext uri="{BB962C8B-B14F-4D97-AF65-F5344CB8AC3E}">
        <p14:creationId xmlns:p14="http://schemas.microsoft.com/office/powerpoint/2010/main" val="18242521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Min value: RI with 16 hotels, max Texas with 218</a:t>
            </a:r>
          </a:p>
        </p:txBody>
      </p:sp>
      <p:sp>
        <p:nvSpPr>
          <p:cNvPr id="4" name="Slide Number Placeholder 3"/>
          <p:cNvSpPr>
            <a:spLocks noGrp="1"/>
          </p:cNvSpPr>
          <p:nvPr>
            <p:ph type="sldNum" sz="quarter" idx="5"/>
          </p:nvPr>
        </p:nvSpPr>
        <p:spPr/>
        <p:txBody>
          <a:bodyPr/>
          <a:lstStyle/>
          <a:p>
            <a:fld id="{B3E64CFB-5C4E-48C0-A566-5BA5A8BD4DE2}" type="slidenum">
              <a:rPr lang="en-CA" smtClean="0"/>
              <a:t>10</a:t>
            </a:fld>
            <a:endParaRPr lang="en-CA"/>
          </a:p>
        </p:txBody>
      </p:sp>
    </p:spTree>
    <p:extLst>
      <p:ext uri="{BB962C8B-B14F-4D97-AF65-F5344CB8AC3E}">
        <p14:creationId xmlns:p14="http://schemas.microsoft.com/office/powerpoint/2010/main" val="30652073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Min value: </a:t>
            </a:r>
            <a:r>
              <a:rPr lang="en-CA" dirty="0" err="1"/>
              <a:t>Missisipi</a:t>
            </a:r>
            <a:r>
              <a:rPr lang="en-CA" dirty="0"/>
              <a:t> with 8310 reviews, max Nevada with 299,316</a:t>
            </a:r>
          </a:p>
          <a:p>
            <a:endParaRPr lang="en-CA" dirty="0"/>
          </a:p>
        </p:txBody>
      </p:sp>
      <p:sp>
        <p:nvSpPr>
          <p:cNvPr id="4" name="Slide Number Placeholder 3"/>
          <p:cNvSpPr>
            <a:spLocks noGrp="1"/>
          </p:cNvSpPr>
          <p:nvPr>
            <p:ph type="sldNum" sz="quarter" idx="5"/>
          </p:nvPr>
        </p:nvSpPr>
        <p:spPr/>
        <p:txBody>
          <a:bodyPr/>
          <a:lstStyle/>
          <a:p>
            <a:fld id="{B3E64CFB-5C4E-48C0-A566-5BA5A8BD4DE2}" type="slidenum">
              <a:rPr lang="en-CA" smtClean="0"/>
              <a:t>11</a:t>
            </a:fld>
            <a:endParaRPr lang="en-CA"/>
          </a:p>
        </p:txBody>
      </p:sp>
    </p:spTree>
    <p:extLst>
      <p:ext uri="{BB962C8B-B14F-4D97-AF65-F5344CB8AC3E}">
        <p14:creationId xmlns:p14="http://schemas.microsoft.com/office/powerpoint/2010/main" val="10862584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Note: for Bad, Dirty is #19.</a:t>
            </a:r>
          </a:p>
        </p:txBody>
      </p:sp>
      <p:sp>
        <p:nvSpPr>
          <p:cNvPr id="4" name="Slide Number Placeholder 3"/>
          <p:cNvSpPr>
            <a:spLocks noGrp="1"/>
          </p:cNvSpPr>
          <p:nvPr>
            <p:ph type="sldNum" sz="quarter" idx="5"/>
          </p:nvPr>
        </p:nvSpPr>
        <p:spPr/>
        <p:txBody>
          <a:bodyPr/>
          <a:lstStyle/>
          <a:p>
            <a:fld id="{B3E64CFB-5C4E-48C0-A566-5BA5A8BD4DE2}" type="slidenum">
              <a:rPr lang="en-CA" smtClean="0"/>
              <a:t>17</a:t>
            </a:fld>
            <a:endParaRPr lang="en-CA"/>
          </a:p>
        </p:txBody>
      </p:sp>
    </p:spTree>
    <p:extLst>
      <p:ext uri="{BB962C8B-B14F-4D97-AF65-F5344CB8AC3E}">
        <p14:creationId xmlns:p14="http://schemas.microsoft.com/office/powerpoint/2010/main" val="347464684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6" name="Rectangle 15"/>
          <p:cNvSpPr/>
          <p:nvPr/>
        </p:nvSpPr>
        <p:spPr>
          <a:xfrm>
            <a:off x="1" y="0"/>
            <a:ext cx="12192000" cy="6858000"/>
          </a:xfrm>
          <a:prstGeom prst="rect">
            <a:avLst/>
          </a:prstGeom>
          <a:blipFill dpi="0" rotWithShape="1">
            <a:blip r:embed="rId2">
              <a:alphaModFix amt="40000"/>
              <a:duotone>
                <a:schemeClr val="accent1">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lumMod val="85000"/>
                  <a:lumOff val="15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2">
                    <a:lumMod val="7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BD75A58E-DA16-45F6-88E4-DFEBDA6A48D5}" type="datetimeFigureOut">
              <a:rPr lang="en-CA" smtClean="0"/>
              <a:t>2022-02-23</a:t>
            </a:fld>
            <a:endParaRPr lang="en-CA"/>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tx1">
                    <a:lumMod val="75000"/>
                    <a:lumOff val="25000"/>
                  </a:schemeClr>
                </a:solidFill>
              </a:defRPr>
            </a:lvl1pPr>
          </a:lstStyle>
          <a:p>
            <a:endParaRPr lang="en-CA"/>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301B59AA-9591-4BF0-A687-B4E8B78B48D6}" type="slidenum">
              <a:rPr lang="en-CA" smtClean="0"/>
              <a:t>‹#›</a:t>
            </a:fld>
            <a:endParaRPr lang="en-CA"/>
          </a:p>
        </p:txBody>
      </p:sp>
    </p:spTree>
    <p:extLst>
      <p:ext uri="{BB962C8B-B14F-4D97-AF65-F5344CB8AC3E}">
        <p14:creationId xmlns:p14="http://schemas.microsoft.com/office/powerpoint/2010/main" val="293107263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75A58E-DA16-45F6-88E4-DFEBDA6A48D5}" type="datetimeFigureOut">
              <a:rPr lang="en-CA" smtClean="0"/>
              <a:t>2022-02-23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01B59AA-9591-4BF0-A687-B4E8B78B48D6}" type="slidenum">
              <a:rPr lang="en-CA" smtClean="0"/>
              <a:t>‹#›</a:t>
            </a:fld>
            <a:endParaRPr lang="en-CA"/>
          </a:p>
        </p:txBody>
      </p:sp>
    </p:spTree>
    <p:extLst>
      <p:ext uri="{BB962C8B-B14F-4D97-AF65-F5344CB8AC3E}">
        <p14:creationId xmlns:p14="http://schemas.microsoft.com/office/powerpoint/2010/main" val="33193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75A58E-DA16-45F6-88E4-DFEBDA6A48D5}" type="datetimeFigureOut">
              <a:rPr lang="en-CA" smtClean="0"/>
              <a:t>2022-02-23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01B59AA-9591-4BF0-A687-B4E8B78B48D6}" type="slidenum">
              <a:rPr lang="en-CA" smtClean="0"/>
              <a:t>‹#›</a:t>
            </a:fld>
            <a:endParaRPr lang="en-CA"/>
          </a:p>
        </p:txBody>
      </p:sp>
    </p:spTree>
    <p:extLst>
      <p:ext uri="{BB962C8B-B14F-4D97-AF65-F5344CB8AC3E}">
        <p14:creationId xmlns:p14="http://schemas.microsoft.com/office/powerpoint/2010/main" val="18951595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D75A58E-DA16-45F6-88E4-DFEBDA6A48D5}" type="datetimeFigureOut">
              <a:rPr lang="en-CA" smtClean="0"/>
              <a:t>2022-02-23</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01B59AA-9591-4BF0-A687-B4E8B78B48D6}" type="slidenum">
              <a:rPr lang="en-CA" smtClean="0"/>
              <a:t>‹#›</a:t>
            </a:fld>
            <a:endParaRPr lang="en-CA"/>
          </a:p>
        </p:txBody>
      </p:sp>
    </p:spTree>
    <p:extLst>
      <p:ext uri="{BB962C8B-B14F-4D97-AF65-F5344CB8AC3E}">
        <p14:creationId xmlns:p14="http://schemas.microsoft.com/office/powerpoint/2010/main" val="2056418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16" name="Rectangle 15"/>
          <p:cNvSpPr/>
          <p:nvPr/>
        </p:nvSpPr>
        <p:spPr>
          <a:xfrm>
            <a:off x="11784" y="0"/>
            <a:ext cx="12192000" cy="6858000"/>
          </a:xfrm>
          <a:prstGeom prst="rect">
            <a:avLst/>
          </a:prstGeom>
          <a:blipFill dpi="0" rotWithShape="1">
            <a:blip r:embed="rId2">
              <a:alphaModFix amt="40000"/>
              <a:duotone>
                <a:schemeClr val="accent2">
                  <a:shade val="45000"/>
                  <a:satMod val="135000"/>
                </a:schemeClr>
                <a:prstClr val="white"/>
              </a:duotone>
            </a:blip>
            <a:srcRect/>
            <a:tile tx="-133350" ty="330200" sx="85000" sy="85000" flip="xy"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2">
                  <a:lumMod val="5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tx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BD75A58E-DA16-45F6-88E4-DFEBDA6A48D5}" type="datetimeFigureOut">
              <a:rPr lang="en-CA" smtClean="0"/>
              <a:t>2022-02-23</a:t>
            </a:fld>
            <a:endParaRPr lang="en-CA"/>
          </a:p>
        </p:txBody>
      </p:sp>
      <p:sp>
        <p:nvSpPr>
          <p:cNvPr id="5" name="Footer Placeholder 4"/>
          <p:cNvSpPr>
            <a:spLocks noGrp="1"/>
          </p:cNvSpPr>
          <p:nvPr>
            <p:ph type="ftr" sz="quarter" idx="11"/>
          </p:nvPr>
        </p:nvSpPr>
        <p:spPr>
          <a:xfrm>
            <a:off x="1453896" y="5212080"/>
            <a:ext cx="5907024" cy="228600"/>
          </a:xfrm>
        </p:spPr>
        <p:txBody>
          <a:bodyPr/>
          <a:lstStyle>
            <a:lvl1pPr algn="l">
              <a:defRPr/>
            </a:lvl1pPr>
          </a:lstStyle>
          <a:p>
            <a:endParaRPr lang="en-CA"/>
          </a:p>
        </p:txBody>
      </p:sp>
      <p:sp>
        <p:nvSpPr>
          <p:cNvPr id="6" name="Slide Number Placeholder 5"/>
          <p:cNvSpPr>
            <a:spLocks noGrp="1"/>
          </p:cNvSpPr>
          <p:nvPr>
            <p:ph type="sldNum" sz="quarter" idx="12"/>
          </p:nvPr>
        </p:nvSpPr>
        <p:spPr>
          <a:xfrm>
            <a:off x="8604504" y="5212080"/>
            <a:ext cx="2112264" cy="228600"/>
          </a:xfrm>
        </p:spPr>
        <p:txBody>
          <a:bodyPr/>
          <a:lstStyle/>
          <a:p>
            <a:fld id="{301B59AA-9591-4BF0-A687-B4E8B78B48D6}" type="slidenum">
              <a:rPr lang="en-CA" smtClean="0"/>
              <a:t>‹#›</a:t>
            </a:fld>
            <a:endParaRPr lang="en-CA"/>
          </a:p>
        </p:txBody>
      </p:sp>
    </p:spTree>
    <p:extLst>
      <p:ext uri="{BB962C8B-B14F-4D97-AF65-F5344CB8AC3E}">
        <p14:creationId xmlns:p14="http://schemas.microsoft.com/office/powerpoint/2010/main" val="3725817608"/>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75A58E-DA16-45F6-88E4-DFEBDA6A48D5}" type="datetimeFigureOut">
              <a:rPr lang="en-CA" smtClean="0"/>
              <a:t>2022-02-23</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01B59AA-9591-4BF0-A687-B4E8B78B48D6}" type="slidenum">
              <a:rPr lang="en-CA" smtClean="0"/>
              <a:t>‹#›</a:t>
            </a:fld>
            <a:endParaRPr lang="en-CA"/>
          </a:p>
        </p:txBody>
      </p:sp>
    </p:spTree>
    <p:extLst>
      <p:ext uri="{BB962C8B-B14F-4D97-AF65-F5344CB8AC3E}">
        <p14:creationId xmlns:p14="http://schemas.microsoft.com/office/powerpoint/2010/main" val="4581237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D75A58E-DA16-45F6-88E4-DFEBDA6A48D5}" type="datetimeFigureOut">
              <a:rPr lang="en-CA" smtClean="0"/>
              <a:t>2022-02-23</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301B59AA-9591-4BF0-A687-B4E8B78B48D6}" type="slidenum">
              <a:rPr lang="en-CA" smtClean="0"/>
              <a:t>‹#›</a:t>
            </a:fld>
            <a:endParaRPr lang="en-CA"/>
          </a:p>
        </p:txBody>
      </p:sp>
    </p:spTree>
    <p:extLst>
      <p:ext uri="{BB962C8B-B14F-4D97-AF65-F5344CB8AC3E}">
        <p14:creationId xmlns:p14="http://schemas.microsoft.com/office/powerpoint/2010/main" val="2431294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D75A58E-DA16-45F6-88E4-DFEBDA6A48D5}" type="datetimeFigureOut">
              <a:rPr lang="en-CA" smtClean="0"/>
              <a:t>2022-02-23</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301B59AA-9591-4BF0-A687-B4E8B78B48D6}" type="slidenum">
              <a:rPr lang="en-CA" smtClean="0"/>
              <a:t>‹#›</a:t>
            </a:fld>
            <a:endParaRPr lang="en-CA"/>
          </a:p>
        </p:txBody>
      </p:sp>
    </p:spTree>
    <p:extLst>
      <p:ext uri="{BB962C8B-B14F-4D97-AF65-F5344CB8AC3E}">
        <p14:creationId xmlns:p14="http://schemas.microsoft.com/office/powerpoint/2010/main" val="3266593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75A58E-DA16-45F6-88E4-DFEBDA6A48D5}" type="datetimeFigureOut">
              <a:rPr lang="en-CA" smtClean="0"/>
              <a:t>2022-02-23</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301B59AA-9591-4BF0-A687-B4E8B78B48D6}" type="slidenum">
              <a:rPr lang="en-CA" smtClean="0"/>
              <a:t>‹#›</a:t>
            </a:fld>
            <a:endParaRPr lang="en-CA"/>
          </a:p>
        </p:txBody>
      </p:sp>
    </p:spTree>
    <p:extLst>
      <p:ext uri="{BB962C8B-B14F-4D97-AF65-F5344CB8AC3E}">
        <p14:creationId xmlns:p14="http://schemas.microsoft.com/office/powerpoint/2010/main" val="36935781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BD75A58E-DA16-45F6-88E4-DFEBDA6A48D5}" type="datetimeFigureOut">
              <a:rPr lang="en-CA" smtClean="0"/>
              <a:t>2022-02-23</a:t>
            </a:fld>
            <a:endParaRPr lang="en-CA"/>
          </a:p>
        </p:txBody>
      </p:sp>
      <p:sp>
        <p:nvSpPr>
          <p:cNvPr id="9" name="Footer Placeholder 8"/>
          <p:cNvSpPr>
            <a:spLocks noGrp="1"/>
          </p:cNvSpPr>
          <p:nvPr>
            <p:ph type="ftr" sz="quarter" idx="11"/>
          </p:nvPr>
        </p:nvSpPr>
        <p:spPr/>
        <p:txBody>
          <a:bodyPr/>
          <a:lstStyle>
            <a:lvl1pPr algn="r">
              <a:defRPr/>
            </a:lvl1pPr>
          </a:lstStyle>
          <a:p>
            <a:endParaRPr lang="en-CA"/>
          </a:p>
        </p:txBody>
      </p:sp>
      <p:sp>
        <p:nvSpPr>
          <p:cNvPr id="11" name="Slide Number Placeholder 10"/>
          <p:cNvSpPr>
            <a:spLocks noGrp="1"/>
          </p:cNvSpPr>
          <p:nvPr>
            <p:ph type="sldNum" sz="quarter" idx="12"/>
          </p:nvPr>
        </p:nvSpPr>
        <p:spPr>
          <a:xfrm>
            <a:off x="10396728" y="6227064"/>
            <a:ext cx="1463040" cy="256032"/>
          </a:xfrm>
        </p:spPr>
        <p:txBody>
          <a:bodyPr/>
          <a:lstStyle/>
          <a:p>
            <a:fld id="{301B59AA-9591-4BF0-A687-B4E8B78B48D6}" type="slidenum">
              <a:rPr lang="en-CA" smtClean="0"/>
              <a:t>‹#›</a:t>
            </a:fld>
            <a:endParaRPr lang="en-CA"/>
          </a:p>
        </p:txBody>
      </p:sp>
      <p:sp>
        <p:nvSpPr>
          <p:cNvPr id="12" name="Rectangle 11"/>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7405886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chemeClr val="tx1"/>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6">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9050" dist="6350" dir="2700000" algn="tl" rotWithShape="0">
                    <a:prstClr val="black">
                      <a:alpha val="40000"/>
                    </a:prstClr>
                  </a:outerShdw>
                </a:effectLst>
              </a:defRPr>
            </a:lvl1pPr>
          </a:lstStyle>
          <a:p>
            <a:fld id="{BD75A58E-DA16-45F6-88E4-DFEBDA6A48D5}" type="datetimeFigureOut">
              <a:rPr lang="en-CA" smtClean="0"/>
              <a:t>2022-02-23</a:t>
            </a:fld>
            <a:endParaRPr lang="en-CA"/>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endParaRPr lang="en-CA"/>
          </a:p>
        </p:txBody>
      </p:sp>
      <p:sp>
        <p:nvSpPr>
          <p:cNvPr id="7" name="Slide Number Placeholder 6"/>
          <p:cNvSpPr>
            <a:spLocks noGrp="1"/>
          </p:cNvSpPr>
          <p:nvPr>
            <p:ph type="sldNum" sz="quarter" idx="12"/>
          </p:nvPr>
        </p:nvSpPr>
        <p:spPr>
          <a:xfrm>
            <a:off x="10396728" y="6227064"/>
            <a:ext cx="1463040" cy="256032"/>
          </a:xfrm>
        </p:spPr>
        <p:txBody>
          <a:bodyPr/>
          <a:lstStyle/>
          <a:p>
            <a:fld id="{301B59AA-9591-4BF0-A687-B4E8B78B48D6}" type="slidenum">
              <a:rPr lang="en-CA" smtClean="0"/>
              <a:t>‹#›</a:t>
            </a:fld>
            <a:endParaRPr lang="en-CA"/>
          </a:p>
        </p:txBody>
      </p:sp>
      <p:sp>
        <p:nvSpPr>
          <p:cNvPr id="10" name="Rectangle 9"/>
          <p:cNvSpPr/>
          <p:nvPr/>
        </p:nvSpPr>
        <p:spPr>
          <a:xfrm>
            <a:off x="9157546" y="374904"/>
            <a:ext cx="2651760"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312337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BD75A58E-DA16-45F6-88E4-DFEBDA6A48D5}" type="datetimeFigureOut">
              <a:rPr lang="en-CA" smtClean="0"/>
              <a:t>2022-02-23</a:t>
            </a:fld>
            <a:endParaRPr lang="en-CA"/>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CA"/>
          </a:p>
        </p:txBody>
      </p:sp>
      <p:sp>
        <p:nvSpPr>
          <p:cNvPr id="6" name="Slide Number Placeholder 5"/>
          <p:cNvSpPr>
            <a:spLocks noGrp="1"/>
          </p:cNvSpPr>
          <p:nvPr>
            <p:ph type="sldNum" sz="quarter" idx="4"/>
          </p:nvPr>
        </p:nvSpPr>
        <p:spPr>
          <a:xfrm>
            <a:off x="10348535"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301B59AA-9591-4BF0-A687-B4E8B78B48D6}" type="slidenum">
              <a:rPr lang="en-CA" smtClean="0"/>
              <a:t>‹#›</a:t>
            </a:fld>
            <a:endParaRPr lang="en-CA"/>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2034305558"/>
      </p:ext>
    </p:extLst>
  </p:cSld>
  <p:clrMap bg1="lt1" tx1="dk1" bg2="lt2" tx2="dk2" accent1="accent1" accent2="accent2" accent3="accent3" accent4="accent4" accent5="accent5" accent6="accent6" hlink="hlink" folHlink="folHlink"/>
  <p:sldLayoutIdLst>
    <p:sldLayoutId id="2147483775" r:id="rId1"/>
    <p:sldLayoutId id="2147483776" r:id="rId2"/>
    <p:sldLayoutId id="2147483777" r:id="rId3"/>
    <p:sldLayoutId id="2147483778" r:id="rId4"/>
    <p:sldLayoutId id="2147483779" r:id="rId5"/>
    <p:sldLayoutId id="2147483780" r:id="rId6"/>
    <p:sldLayoutId id="2147483781" r:id="rId7"/>
    <p:sldLayoutId id="2147483782" r:id="rId8"/>
    <p:sldLayoutId id="2147483783" r:id="rId9"/>
    <p:sldLayoutId id="2147483784" r:id="rId10"/>
    <p:sldLayoutId id="2147483785"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hyperlink" Target="https://www.ihgplc.com/-/media/FBBD6EBDD4D14EAD88A08E62F7911E74.ashx" TargetMode="External"/><Relationship Id="rId2" Type="http://schemas.openxmlformats.org/officeDocument/2006/relationships/hyperlink" Target="https://doi.org/10.3390/s22031270"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3B35AC-A837-4AED-B80A-1801556DD7F0}"/>
              </a:ext>
            </a:extLst>
          </p:cNvPr>
          <p:cNvSpPr>
            <a:spLocks noGrp="1"/>
          </p:cNvSpPr>
          <p:nvPr>
            <p:ph type="ctrTitle"/>
          </p:nvPr>
        </p:nvSpPr>
        <p:spPr/>
        <p:txBody>
          <a:bodyPr>
            <a:noAutofit/>
          </a:bodyPr>
          <a:lstStyle/>
          <a:p>
            <a:r>
              <a:rPr lang="en-CA" sz="5400" dirty="0"/>
              <a:t>Hotel Review Parsing: </a:t>
            </a:r>
            <a:br>
              <a:rPr lang="en-CA" sz="5400" dirty="0"/>
            </a:br>
            <a:r>
              <a:rPr lang="en-CA" sz="5400" dirty="0"/>
              <a:t>Pre and Post Pandemic</a:t>
            </a:r>
          </a:p>
        </p:txBody>
      </p:sp>
      <p:sp>
        <p:nvSpPr>
          <p:cNvPr id="3" name="Subtitle 2">
            <a:extLst>
              <a:ext uri="{FF2B5EF4-FFF2-40B4-BE49-F238E27FC236}">
                <a16:creationId xmlns:a16="http://schemas.microsoft.com/office/drawing/2014/main" id="{0AFC4903-F7BE-4795-8150-E1668DFB954C}"/>
              </a:ext>
            </a:extLst>
          </p:cNvPr>
          <p:cNvSpPr>
            <a:spLocks noGrp="1"/>
          </p:cNvSpPr>
          <p:nvPr>
            <p:ph type="subTitle" idx="1"/>
          </p:nvPr>
        </p:nvSpPr>
        <p:spPr>
          <a:xfrm>
            <a:off x="1562100" y="4281444"/>
            <a:ext cx="9070848" cy="857820"/>
          </a:xfrm>
        </p:spPr>
        <p:txBody>
          <a:bodyPr>
            <a:normAutofit/>
          </a:bodyPr>
          <a:lstStyle/>
          <a:p>
            <a:r>
              <a:rPr lang="en-CA" dirty="0"/>
              <a:t>Data Science Masters Capstone </a:t>
            </a:r>
          </a:p>
          <a:p>
            <a:r>
              <a:rPr lang="en-CA" dirty="0"/>
              <a:t>DATS 6501</a:t>
            </a:r>
          </a:p>
          <a:p>
            <a:r>
              <a:rPr lang="en-CA" dirty="0"/>
              <a:t>Mariko McDougall</a:t>
            </a:r>
          </a:p>
        </p:txBody>
      </p:sp>
    </p:spTree>
    <p:extLst>
      <p:ext uri="{BB962C8B-B14F-4D97-AF65-F5344CB8AC3E}">
        <p14:creationId xmlns:p14="http://schemas.microsoft.com/office/powerpoint/2010/main" val="28977478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87337-9A5A-4C50-91AF-DD245AAD6D9B}"/>
              </a:ext>
            </a:extLst>
          </p:cNvPr>
          <p:cNvSpPr>
            <a:spLocks noGrp="1"/>
          </p:cNvSpPr>
          <p:nvPr>
            <p:ph type="title"/>
          </p:nvPr>
        </p:nvSpPr>
        <p:spPr/>
        <p:txBody>
          <a:bodyPr/>
          <a:lstStyle/>
          <a:p>
            <a:r>
              <a:rPr lang="en-CA" dirty="0"/>
              <a:t>Data Visualizations – Hotels by State</a:t>
            </a:r>
          </a:p>
        </p:txBody>
      </p:sp>
      <p:pic>
        <p:nvPicPr>
          <p:cNvPr id="5" name="Content Placeholder 4">
            <a:extLst>
              <a:ext uri="{FF2B5EF4-FFF2-40B4-BE49-F238E27FC236}">
                <a16:creationId xmlns:a16="http://schemas.microsoft.com/office/drawing/2014/main" id="{801E8B8E-8E43-49C2-9616-C22F3762ADD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2731475" y="2103438"/>
            <a:ext cx="6729049" cy="39322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286535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87337-9A5A-4C50-91AF-DD245AAD6D9B}"/>
              </a:ext>
            </a:extLst>
          </p:cNvPr>
          <p:cNvSpPr>
            <a:spLocks noGrp="1"/>
          </p:cNvSpPr>
          <p:nvPr>
            <p:ph type="title"/>
          </p:nvPr>
        </p:nvSpPr>
        <p:spPr/>
        <p:txBody>
          <a:bodyPr/>
          <a:lstStyle/>
          <a:p>
            <a:r>
              <a:rPr lang="en-CA" dirty="0"/>
              <a:t>Data Visualizations – Reviews by State</a:t>
            </a:r>
          </a:p>
        </p:txBody>
      </p:sp>
      <p:pic>
        <p:nvPicPr>
          <p:cNvPr id="5" name="Content Placeholder 4">
            <a:extLst>
              <a:ext uri="{FF2B5EF4-FFF2-40B4-BE49-F238E27FC236}">
                <a16:creationId xmlns:a16="http://schemas.microsoft.com/office/drawing/2014/main" id="{DC908B92-31FD-41A5-A7A0-73701DEF5B1A}"/>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p:blipFill>
        <p:spPr>
          <a:xfrm>
            <a:off x="2731475" y="2103438"/>
            <a:ext cx="6729049" cy="39322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6457005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87337-9A5A-4C50-91AF-DD245AAD6D9B}"/>
              </a:ext>
            </a:extLst>
          </p:cNvPr>
          <p:cNvSpPr>
            <a:spLocks noGrp="1"/>
          </p:cNvSpPr>
          <p:nvPr>
            <p:ph type="title"/>
          </p:nvPr>
        </p:nvSpPr>
        <p:spPr/>
        <p:txBody>
          <a:bodyPr>
            <a:normAutofit fontScale="90000"/>
          </a:bodyPr>
          <a:lstStyle/>
          <a:p>
            <a:r>
              <a:rPr lang="en-CA" dirty="0"/>
              <a:t>Data Visualizations – Average Review by State</a:t>
            </a:r>
          </a:p>
        </p:txBody>
      </p:sp>
      <p:pic>
        <p:nvPicPr>
          <p:cNvPr id="5" name="Content Placeholder 4">
            <a:extLst>
              <a:ext uri="{FF2B5EF4-FFF2-40B4-BE49-F238E27FC236}">
                <a16:creationId xmlns:a16="http://schemas.microsoft.com/office/drawing/2014/main" id="{DC908B92-31FD-41A5-A7A0-73701DEF5B1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731475" y="2103438"/>
            <a:ext cx="6729049" cy="39322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22618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87337-9A5A-4C50-91AF-DD245AAD6D9B}"/>
              </a:ext>
            </a:extLst>
          </p:cNvPr>
          <p:cNvSpPr>
            <a:spLocks noGrp="1"/>
          </p:cNvSpPr>
          <p:nvPr>
            <p:ph type="title"/>
          </p:nvPr>
        </p:nvSpPr>
        <p:spPr/>
        <p:txBody>
          <a:bodyPr>
            <a:normAutofit/>
          </a:bodyPr>
          <a:lstStyle/>
          <a:p>
            <a:r>
              <a:rPr lang="en-CA" dirty="0"/>
              <a:t>Data Visualizations – Change in Reviews</a:t>
            </a:r>
          </a:p>
        </p:txBody>
      </p:sp>
      <p:pic>
        <p:nvPicPr>
          <p:cNvPr id="5" name="Content Placeholder 4">
            <a:extLst>
              <a:ext uri="{FF2B5EF4-FFF2-40B4-BE49-F238E27FC236}">
                <a16:creationId xmlns:a16="http://schemas.microsoft.com/office/drawing/2014/main" id="{6B6D8629-FFDC-4F75-AA3B-76D2A8ECBE4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2731475" y="2103438"/>
            <a:ext cx="6729049" cy="39322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10359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37D8E-CFEF-4F59-B019-2FC21105262E}"/>
              </a:ext>
            </a:extLst>
          </p:cNvPr>
          <p:cNvSpPr>
            <a:spLocks noGrp="1"/>
          </p:cNvSpPr>
          <p:nvPr>
            <p:ph type="title"/>
          </p:nvPr>
        </p:nvSpPr>
        <p:spPr/>
        <p:txBody>
          <a:bodyPr/>
          <a:lstStyle/>
          <a:p>
            <a:r>
              <a:rPr lang="en-CA" dirty="0"/>
              <a:t>Feature Extraction</a:t>
            </a:r>
          </a:p>
        </p:txBody>
      </p:sp>
      <p:sp>
        <p:nvSpPr>
          <p:cNvPr id="3" name="Content Placeholder 2">
            <a:extLst>
              <a:ext uri="{FF2B5EF4-FFF2-40B4-BE49-F238E27FC236}">
                <a16:creationId xmlns:a16="http://schemas.microsoft.com/office/drawing/2014/main" id="{5A03179F-2588-480A-9120-EA6035E221F6}"/>
              </a:ext>
            </a:extLst>
          </p:cNvPr>
          <p:cNvSpPr>
            <a:spLocks noGrp="1"/>
          </p:cNvSpPr>
          <p:nvPr>
            <p:ph idx="1"/>
          </p:nvPr>
        </p:nvSpPr>
        <p:spPr>
          <a:xfrm>
            <a:off x="1066800" y="1937442"/>
            <a:ext cx="10058400" cy="4488994"/>
          </a:xfrm>
        </p:spPr>
        <p:txBody>
          <a:bodyPr>
            <a:normAutofit/>
          </a:bodyPr>
          <a:lstStyle/>
          <a:p>
            <a:r>
              <a:rPr lang="en-CA" sz="2400" dirty="0" err="1"/>
              <a:t>TfidfVectorizer</a:t>
            </a:r>
            <a:endParaRPr lang="en-CA" sz="2400" dirty="0"/>
          </a:p>
          <a:p>
            <a:pPr lvl="1"/>
            <a:r>
              <a:rPr lang="en-CA" sz="2000" dirty="0" err="1"/>
              <a:t>CountVectorizer</a:t>
            </a:r>
            <a:endParaRPr lang="en-CA" sz="2000" dirty="0"/>
          </a:p>
          <a:p>
            <a:pPr lvl="2"/>
            <a:r>
              <a:rPr lang="en-CA" sz="1800" dirty="0"/>
              <a:t>Converts the cleaned tokens into a sparse matrix of token counts</a:t>
            </a:r>
          </a:p>
          <a:p>
            <a:pPr lvl="2"/>
            <a:r>
              <a:rPr lang="en-CA" sz="1800" dirty="0"/>
              <a:t>Extract unigrams and bigrams</a:t>
            </a:r>
          </a:p>
          <a:p>
            <a:pPr lvl="3"/>
            <a:r>
              <a:rPr lang="en-CA" sz="1800" dirty="0"/>
              <a:t>Individual words, and the individual word +1, captures relationships.</a:t>
            </a:r>
          </a:p>
          <a:p>
            <a:pPr lvl="2"/>
            <a:r>
              <a:rPr lang="en-CA" sz="1800" dirty="0"/>
              <a:t>Maximum 10000 features</a:t>
            </a:r>
          </a:p>
          <a:p>
            <a:pPr lvl="3"/>
            <a:r>
              <a:rPr lang="en-CA" sz="1800" dirty="0"/>
              <a:t>Ensures that uncommon words (typos, proper names) are not represented</a:t>
            </a:r>
          </a:p>
          <a:p>
            <a:pPr lvl="3"/>
            <a:endParaRPr lang="en-CA" sz="1800" dirty="0"/>
          </a:p>
          <a:p>
            <a:pPr lvl="1"/>
            <a:r>
              <a:rPr lang="en-CA" sz="2000" dirty="0" err="1"/>
              <a:t>TfidfTransformer</a:t>
            </a:r>
            <a:endParaRPr lang="en-CA" sz="2000" dirty="0"/>
          </a:p>
          <a:p>
            <a:pPr lvl="2"/>
            <a:r>
              <a:rPr lang="en-CA" sz="1800" dirty="0"/>
              <a:t>Converts the sparse matrix from </a:t>
            </a:r>
            <a:r>
              <a:rPr lang="en-CA" sz="1800" dirty="0" err="1"/>
              <a:t>CountVectoriser</a:t>
            </a:r>
            <a:r>
              <a:rPr lang="en-CA" sz="1800" dirty="0"/>
              <a:t> into </a:t>
            </a:r>
            <a:r>
              <a:rPr lang="en-CA" sz="1800" dirty="0" err="1"/>
              <a:t>tf-idf</a:t>
            </a:r>
            <a:endParaRPr lang="en-CA" sz="1800" dirty="0"/>
          </a:p>
          <a:p>
            <a:pPr lvl="3"/>
            <a:r>
              <a:rPr lang="en-CA" sz="1800" dirty="0" err="1"/>
              <a:t>Tf-idf</a:t>
            </a:r>
            <a:r>
              <a:rPr lang="en-CA" sz="1800" dirty="0"/>
              <a:t> : Term-frequency * Inverse Document Frequency</a:t>
            </a:r>
          </a:p>
          <a:p>
            <a:pPr lvl="4"/>
            <a:r>
              <a:rPr lang="en-CA" sz="1800" dirty="0"/>
              <a:t> Scales down the impact of frequent tokens</a:t>
            </a:r>
          </a:p>
        </p:txBody>
      </p:sp>
    </p:spTree>
    <p:extLst>
      <p:ext uri="{BB962C8B-B14F-4D97-AF65-F5344CB8AC3E}">
        <p14:creationId xmlns:p14="http://schemas.microsoft.com/office/powerpoint/2010/main" val="15631682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82FDE-E86B-4DE9-A45F-57005C863D25}"/>
              </a:ext>
            </a:extLst>
          </p:cNvPr>
          <p:cNvSpPr>
            <a:spLocks noGrp="1"/>
          </p:cNvSpPr>
          <p:nvPr>
            <p:ph type="title"/>
          </p:nvPr>
        </p:nvSpPr>
        <p:spPr/>
        <p:txBody>
          <a:bodyPr>
            <a:normAutofit/>
          </a:bodyPr>
          <a:lstStyle/>
          <a:p>
            <a:r>
              <a:rPr lang="en-CA" dirty="0"/>
              <a:t>Feature Extraction - Categorization</a:t>
            </a:r>
          </a:p>
        </p:txBody>
      </p:sp>
      <p:sp>
        <p:nvSpPr>
          <p:cNvPr id="3" name="Content Placeholder 2">
            <a:extLst>
              <a:ext uri="{FF2B5EF4-FFF2-40B4-BE49-F238E27FC236}">
                <a16:creationId xmlns:a16="http://schemas.microsoft.com/office/drawing/2014/main" id="{795B31B4-D7E3-4805-BE6E-4E3E0D12A42B}"/>
              </a:ext>
            </a:extLst>
          </p:cNvPr>
          <p:cNvSpPr>
            <a:spLocks noGrp="1"/>
          </p:cNvSpPr>
          <p:nvPr>
            <p:ph idx="1"/>
          </p:nvPr>
        </p:nvSpPr>
        <p:spPr>
          <a:xfrm>
            <a:off x="1222048" y="2384276"/>
            <a:ext cx="9903151" cy="3650763"/>
          </a:xfrm>
        </p:spPr>
        <p:txBody>
          <a:bodyPr/>
          <a:lstStyle/>
          <a:p>
            <a:r>
              <a:rPr lang="en-CA" sz="2000" b="1" dirty="0"/>
              <a:t>Full Dataset</a:t>
            </a:r>
            <a:r>
              <a:rPr lang="en-CA" sz="2000" dirty="0"/>
              <a:t> </a:t>
            </a:r>
          </a:p>
          <a:p>
            <a:pPr lvl="1"/>
            <a:r>
              <a:rPr lang="en-CA" sz="1800" dirty="0"/>
              <a:t>Includes all reviews, irrespective of location, star rating, and date</a:t>
            </a:r>
          </a:p>
          <a:p>
            <a:r>
              <a:rPr lang="en-CA" sz="2000" b="1" dirty="0"/>
              <a:t>Quality of Stay</a:t>
            </a:r>
          </a:p>
          <a:p>
            <a:pPr lvl="1"/>
            <a:r>
              <a:rPr lang="en-CA" sz="1800" b="1" dirty="0"/>
              <a:t>Good</a:t>
            </a:r>
            <a:r>
              <a:rPr lang="en-CA" sz="1800" dirty="0"/>
              <a:t> – Review rating of 4 stars or greater</a:t>
            </a:r>
            <a:endParaRPr lang="en-CA" sz="1800" b="1" dirty="0"/>
          </a:p>
          <a:p>
            <a:pPr lvl="1"/>
            <a:r>
              <a:rPr lang="en-CA" sz="1800" b="1" dirty="0"/>
              <a:t>Bad</a:t>
            </a:r>
            <a:r>
              <a:rPr lang="en-CA" sz="1800" dirty="0"/>
              <a:t> – Review rating of 2 stars or less</a:t>
            </a:r>
          </a:p>
          <a:p>
            <a:r>
              <a:rPr lang="en-CA" sz="2000" b="1" dirty="0"/>
              <a:t>Pandemic</a:t>
            </a:r>
          </a:p>
          <a:p>
            <a:pPr lvl="1"/>
            <a:r>
              <a:rPr lang="en-CA" sz="1800" b="1" dirty="0"/>
              <a:t>Pre-Pandemic</a:t>
            </a:r>
            <a:r>
              <a:rPr lang="en-CA" sz="1800" dirty="0"/>
              <a:t> – Before February 1st 2020</a:t>
            </a:r>
          </a:p>
          <a:p>
            <a:pPr lvl="1"/>
            <a:r>
              <a:rPr lang="en-CA" sz="1800" b="1" dirty="0"/>
              <a:t>Pandemic</a:t>
            </a:r>
            <a:r>
              <a:rPr lang="en-CA" sz="1800" dirty="0"/>
              <a:t> – After and including February 1</a:t>
            </a:r>
            <a:r>
              <a:rPr lang="en-CA" sz="1800" baseline="30000" dirty="0"/>
              <a:t>st</a:t>
            </a:r>
            <a:r>
              <a:rPr lang="en-CA" sz="1800" dirty="0"/>
              <a:t> 2020</a:t>
            </a:r>
          </a:p>
          <a:p>
            <a:pPr lvl="3"/>
            <a:endParaRPr lang="en-CA" dirty="0"/>
          </a:p>
        </p:txBody>
      </p:sp>
    </p:spTree>
    <p:extLst>
      <p:ext uri="{BB962C8B-B14F-4D97-AF65-F5344CB8AC3E}">
        <p14:creationId xmlns:p14="http://schemas.microsoft.com/office/powerpoint/2010/main" val="969513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7B76D-4305-40E9-85D2-672DA985417E}"/>
              </a:ext>
            </a:extLst>
          </p:cNvPr>
          <p:cNvSpPr>
            <a:spLocks noGrp="1"/>
          </p:cNvSpPr>
          <p:nvPr>
            <p:ph type="title"/>
          </p:nvPr>
        </p:nvSpPr>
        <p:spPr/>
        <p:txBody>
          <a:bodyPr/>
          <a:lstStyle/>
          <a:p>
            <a:r>
              <a:rPr lang="en-CA" dirty="0"/>
              <a:t>Feature Extraction</a:t>
            </a:r>
          </a:p>
        </p:txBody>
      </p:sp>
      <p:graphicFrame>
        <p:nvGraphicFramePr>
          <p:cNvPr id="4" name="Table 4">
            <a:extLst>
              <a:ext uri="{FF2B5EF4-FFF2-40B4-BE49-F238E27FC236}">
                <a16:creationId xmlns:a16="http://schemas.microsoft.com/office/drawing/2014/main" id="{27106B8C-AFB7-409A-BE21-EBF9030DEFF4}"/>
              </a:ext>
            </a:extLst>
          </p:cNvPr>
          <p:cNvGraphicFramePr>
            <a:graphicFrameLocks noGrp="1"/>
          </p:cNvGraphicFramePr>
          <p:nvPr>
            <p:ph idx="1"/>
            <p:extLst>
              <p:ext uri="{D42A27DB-BD31-4B8C-83A1-F6EECF244321}">
                <p14:modId xmlns:p14="http://schemas.microsoft.com/office/powerpoint/2010/main" val="4070104178"/>
              </p:ext>
            </p:extLst>
          </p:nvPr>
        </p:nvGraphicFramePr>
        <p:xfrm>
          <a:off x="1066800" y="1624873"/>
          <a:ext cx="10162374" cy="4450080"/>
        </p:xfrm>
        <a:graphic>
          <a:graphicData uri="http://schemas.openxmlformats.org/drawingml/2006/table">
            <a:tbl>
              <a:tblPr firstRow="1" bandRow="1">
                <a:tableStyleId>{6E25E649-3F16-4E02-A733-19D2CDBF48F0}</a:tableStyleId>
              </a:tblPr>
              <a:tblGrid>
                <a:gridCol w="1693729">
                  <a:extLst>
                    <a:ext uri="{9D8B030D-6E8A-4147-A177-3AD203B41FA5}">
                      <a16:colId xmlns:a16="http://schemas.microsoft.com/office/drawing/2014/main" val="2857179037"/>
                    </a:ext>
                  </a:extLst>
                </a:gridCol>
                <a:gridCol w="1693729">
                  <a:extLst>
                    <a:ext uri="{9D8B030D-6E8A-4147-A177-3AD203B41FA5}">
                      <a16:colId xmlns:a16="http://schemas.microsoft.com/office/drawing/2014/main" val="3727384194"/>
                    </a:ext>
                  </a:extLst>
                </a:gridCol>
                <a:gridCol w="1693729">
                  <a:extLst>
                    <a:ext uri="{9D8B030D-6E8A-4147-A177-3AD203B41FA5}">
                      <a16:colId xmlns:a16="http://schemas.microsoft.com/office/drawing/2014/main" val="4143390719"/>
                    </a:ext>
                  </a:extLst>
                </a:gridCol>
                <a:gridCol w="1693729">
                  <a:extLst>
                    <a:ext uri="{9D8B030D-6E8A-4147-A177-3AD203B41FA5}">
                      <a16:colId xmlns:a16="http://schemas.microsoft.com/office/drawing/2014/main" val="54577630"/>
                    </a:ext>
                  </a:extLst>
                </a:gridCol>
                <a:gridCol w="1693729">
                  <a:extLst>
                    <a:ext uri="{9D8B030D-6E8A-4147-A177-3AD203B41FA5}">
                      <a16:colId xmlns:a16="http://schemas.microsoft.com/office/drawing/2014/main" val="2797672614"/>
                    </a:ext>
                  </a:extLst>
                </a:gridCol>
                <a:gridCol w="1693729">
                  <a:extLst>
                    <a:ext uri="{9D8B030D-6E8A-4147-A177-3AD203B41FA5}">
                      <a16:colId xmlns:a16="http://schemas.microsoft.com/office/drawing/2014/main" val="3287181139"/>
                    </a:ext>
                  </a:extLst>
                </a:gridCol>
              </a:tblGrid>
              <a:tr h="370840">
                <a:tc>
                  <a:txBody>
                    <a:bodyPr/>
                    <a:lstStyle/>
                    <a:p>
                      <a:pPr algn="ctr" fontAlgn="b"/>
                      <a:r>
                        <a:rPr lang="en-CA" sz="1800" b="1" u="none" strike="noStrike" dirty="0">
                          <a:solidFill>
                            <a:schemeClr val="bg1"/>
                          </a:solidFill>
                          <a:effectLst/>
                        </a:rPr>
                        <a:t>Ranking</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Full Dataset</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Good</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Bad</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Pre-Pandemic</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Pandemic</a:t>
                      </a:r>
                      <a:endParaRPr lang="en-CA" sz="1800" b="1" i="0" u="none" strike="noStrike" dirty="0">
                        <a:solidFill>
                          <a:schemeClr val="bg1"/>
                        </a:solidFill>
                        <a:effectLst/>
                        <a:latin typeface="+mn-lt"/>
                      </a:endParaRPr>
                    </a:p>
                  </a:txBody>
                  <a:tcPr marL="9525" marR="9525" marT="9525" marB="0" anchor="b"/>
                </a:tc>
                <a:extLst>
                  <a:ext uri="{0D108BD9-81ED-4DB2-BD59-A6C34878D82A}">
                    <a16:rowId xmlns:a16="http://schemas.microsoft.com/office/drawing/2014/main" val="352827595"/>
                  </a:ext>
                </a:extLst>
              </a:tr>
              <a:tr h="370840">
                <a:tc>
                  <a:txBody>
                    <a:bodyPr/>
                    <a:lstStyle/>
                    <a:p>
                      <a:pPr algn="ctr" fontAlgn="b"/>
                      <a:r>
                        <a:rPr lang="en-CA" sz="1800" b="0" u="none" strike="noStrike" dirty="0">
                          <a:solidFill>
                            <a:srgbClr val="000000"/>
                          </a:solidFill>
                          <a:effectLst/>
                        </a:rPr>
                        <a:t>0</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extLst>
                  <a:ext uri="{0D108BD9-81ED-4DB2-BD59-A6C34878D82A}">
                    <a16:rowId xmlns:a16="http://schemas.microsoft.com/office/drawing/2014/main" val="392404504"/>
                  </a:ext>
                </a:extLst>
              </a:tr>
              <a:tr h="370840">
                <a:tc>
                  <a:txBody>
                    <a:bodyPr/>
                    <a:lstStyle/>
                    <a:p>
                      <a:pPr algn="ctr" fontAlgn="b"/>
                      <a:r>
                        <a:rPr lang="en-CA" sz="1800" b="0" u="none" strike="noStrike" dirty="0">
                          <a:solidFill>
                            <a:srgbClr val="000000"/>
                          </a:solidFill>
                          <a:effectLst/>
                        </a:rPr>
                        <a:t>1</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extLst>
                  <a:ext uri="{0D108BD9-81ED-4DB2-BD59-A6C34878D82A}">
                    <a16:rowId xmlns:a16="http://schemas.microsoft.com/office/drawing/2014/main" val="1615631518"/>
                  </a:ext>
                </a:extLst>
              </a:tr>
              <a:tr h="370840">
                <a:tc>
                  <a:txBody>
                    <a:bodyPr/>
                    <a:lstStyle/>
                    <a:p>
                      <a:pPr algn="ctr" fontAlgn="b"/>
                      <a:r>
                        <a:rPr lang="en-CA" sz="1800" b="0" u="none" strike="noStrike" dirty="0">
                          <a:solidFill>
                            <a:srgbClr val="000000"/>
                          </a:solidFill>
                          <a:effectLst/>
                        </a:rPr>
                        <a:t>2</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great</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great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great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great</a:t>
                      </a:r>
                    </a:p>
                  </a:txBody>
                  <a:tcPr marL="9525" marR="9525" marT="9525" marB="0" anchor="b"/>
                </a:tc>
                <a:extLst>
                  <a:ext uri="{0D108BD9-81ED-4DB2-BD59-A6C34878D82A}">
                    <a16:rowId xmlns:a16="http://schemas.microsoft.com/office/drawing/2014/main" val="1698729985"/>
                  </a:ext>
                </a:extLst>
              </a:tr>
              <a:tr h="370840">
                <a:tc>
                  <a:txBody>
                    <a:bodyPr/>
                    <a:lstStyle/>
                    <a:p>
                      <a:pPr algn="ctr" fontAlgn="b"/>
                      <a:r>
                        <a:rPr lang="en-CA" sz="1800" b="0" u="none" strike="noStrike" dirty="0">
                          <a:solidFill>
                            <a:srgbClr val="000000"/>
                          </a:solidFill>
                          <a:effectLst/>
                        </a:rPr>
                        <a:t>3</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night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extLst>
                  <a:ext uri="{0D108BD9-81ED-4DB2-BD59-A6C34878D82A}">
                    <a16:rowId xmlns:a16="http://schemas.microsoft.com/office/drawing/2014/main" val="689028486"/>
                  </a:ext>
                </a:extLst>
              </a:tr>
              <a:tr h="370840">
                <a:tc>
                  <a:txBody>
                    <a:bodyPr/>
                    <a:lstStyle/>
                    <a:p>
                      <a:pPr algn="ctr" fontAlgn="b"/>
                      <a:r>
                        <a:rPr lang="en-CA" sz="1800" b="0" u="none" strike="noStrike" dirty="0">
                          <a:solidFill>
                            <a:srgbClr val="000000"/>
                          </a:solidFill>
                          <a:effectLst/>
                        </a:rPr>
                        <a:t>4</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would</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staff</a:t>
                      </a:r>
                    </a:p>
                  </a:txBody>
                  <a:tcPr marL="9525" marR="9525" marT="9525" marB="0" anchor="b"/>
                </a:tc>
                <a:extLst>
                  <a:ext uri="{0D108BD9-81ED-4DB2-BD59-A6C34878D82A}">
                    <a16:rowId xmlns:a16="http://schemas.microsoft.com/office/drawing/2014/main" val="966234708"/>
                  </a:ext>
                </a:extLst>
              </a:tr>
              <a:tr h="370840">
                <a:tc>
                  <a:txBody>
                    <a:bodyPr/>
                    <a:lstStyle/>
                    <a:p>
                      <a:pPr algn="ctr" fontAlgn="b"/>
                      <a:r>
                        <a:rPr lang="en-CA" sz="1800" b="0" u="none" strike="noStrike">
                          <a:solidFill>
                            <a:srgbClr val="000000"/>
                          </a:solidFill>
                          <a:effectLst/>
                        </a:rPr>
                        <a:t>5</a:t>
                      </a:r>
                      <a:endParaRPr lang="en-CA" sz="1800" b="0" i="0" u="none" strike="noStrike">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one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clean</a:t>
                      </a:r>
                    </a:p>
                  </a:txBody>
                  <a:tcPr marL="9525" marR="9525" marT="9525" marB="0" anchor="b"/>
                </a:tc>
                <a:extLst>
                  <a:ext uri="{0D108BD9-81ED-4DB2-BD59-A6C34878D82A}">
                    <a16:rowId xmlns:a16="http://schemas.microsoft.com/office/drawing/2014/main" val="3131120491"/>
                  </a:ext>
                </a:extLst>
              </a:tr>
              <a:tr h="370840">
                <a:tc>
                  <a:txBody>
                    <a:bodyPr/>
                    <a:lstStyle/>
                    <a:p>
                      <a:pPr algn="ctr" fontAlgn="b"/>
                      <a:r>
                        <a:rPr lang="en-CA" sz="1800" b="0" u="none" strike="noStrike" dirty="0">
                          <a:solidFill>
                            <a:srgbClr val="000000"/>
                          </a:solidFill>
                          <a:effectLst/>
                        </a:rPr>
                        <a:t>6</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location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location</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location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extLst>
                  <a:ext uri="{0D108BD9-81ED-4DB2-BD59-A6C34878D82A}">
                    <a16:rowId xmlns:a16="http://schemas.microsoft.com/office/drawing/2014/main" val="1585213908"/>
                  </a:ext>
                </a:extLst>
              </a:tr>
              <a:tr h="370840">
                <a:tc>
                  <a:txBody>
                    <a:bodyPr/>
                    <a:lstStyle/>
                    <a:p>
                      <a:pPr algn="ctr" fontAlgn="b"/>
                      <a:r>
                        <a:rPr lang="en-CA" sz="1800" b="0" u="none" strike="noStrike" dirty="0">
                          <a:solidFill>
                            <a:srgbClr val="000000"/>
                          </a:solidFill>
                          <a:effectLst/>
                        </a:rPr>
                        <a:t>7</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good</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clean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desk</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good</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extLst>
                  <a:ext uri="{0D108BD9-81ED-4DB2-BD59-A6C34878D82A}">
                    <a16:rowId xmlns:a16="http://schemas.microsoft.com/office/drawing/2014/main" val="3620469889"/>
                  </a:ext>
                </a:extLst>
              </a:tr>
              <a:tr h="370840">
                <a:tc>
                  <a:txBody>
                    <a:bodyPr/>
                    <a:lstStyle/>
                    <a:p>
                      <a:pPr algn="ctr" fontAlgn="b"/>
                      <a:r>
                        <a:rPr lang="en-CA" sz="1800" b="0" u="none" strike="noStrike" dirty="0">
                          <a:solidFill>
                            <a:srgbClr val="000000"/>
                          </a:solidFill>
                          <a:effectLst/>
                        </a:rPr>
                        <a:t>8</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clean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good</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bed</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clean</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location</a:t>
                      </a:r>
                    </a:p>
                  </a:txBody>
                  <a:tcPr marL="9525" marR="9525" marT="9525" marB="0" anchor="b"/>
                </a:tc>
                <a:extLst>
                  <a:ext uri="{0D108BD9-81ED-4DB2-BD59-A6C34878D82A}">
                    <a16:rowId xmlns:a16="http://schemas.microsoft.com/office/drawing/2014/main" val="495499042"/>
                  </a:ext>
                </a:extLst>
              </a:tr>
              <a:tr h="370840">
                <a:tc>
                  <a:txBody>
                    <a:bodyPr/>
                    <a:lstStyle/>
                    <a:p>
                      <a:pPr algn="ctr" fontAlgn="b"/>
                      <a:r>
                        <a:rPr lang="en-CA" sz="1800" b="0" u="none" strike="noStrike" dirty="0">
                          <a:solidFill>
                            <a:srgbClr val="000000"/>
                          </a:solidFill>
                          <a:effectLst/>
                        </a:rPr>
                        <a:t>9</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breakfast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breakfast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breakfast</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time</a:t>
                      </a:r>
                    </a:p>
                  </a:txBody>
                  <a:tcPr marL="9525" marR="9525" marT="9525" marB="0" anchor="b"/>
                </a:tc>
                <a:extLst>
                  <a:ext uri="{0D108BD9-81ED-4DB2-BD59-A6C34878D82A}">
                    <a16:rowId xmlns:a16="http://schemas.microsoft.com/office/drawing/2014/main" val="4058368772"/>
                  </a:ext>
                </a:extLst>
              </a:tr>
              <a:tr h="370840">
                <a:tc>
                  <a:txBody>
                    <a:bodyPr/>
                    <a:lstStyle/>
                    <a:p>
                      <a:pPr algn="ctr" fontAlgn="b"/>
                      <a:r>
                        <a:rPr lang="en-CA" sz="1800" b="0" u="none" strike="noStrike" dirty="0">
                          <a:solidFill>
                            <a:srgbClr val="000000"/>
                          </a:solidFill>
                          <a:effectLst/>
                        </a:rPr>
                        <a:t>10</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friendly</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front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good</a:t>
                      </a:r>
                    </a:p>
                  </a:txBody>
                  <a:tcPr marL="9525" marR="9525" marT="9525" marB="0" anchor="b"/>
                </a:tc>
                <a:extLst>
                  <a:ext uri="{0D108BD9-81ED-4DB2-BD59-A6C34878D82A}">
                    <a16:rowId xmlns:a16="http://schemas.microsoft.com/office/drawing/2014/main" val="1678407815"/>
                  </a:ext>
                </a:extLst>
              </a:tr>
            </a:tbl>
          </a:graphicData>
        </a:graphic>
      </p:graphicFrame>
    </p:spTree>
    <p:extLst>
      <p:ext uri="{BB962C8B-B14F-4D97-AF65-F5344CB8AC3E}">
        <p14:creationId xmlns:p14="http://schemas.microsoft.com/office/powerpoint/2010/main" val="12827513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7B76D-4305-40E9-85D2-672DA985417E}"/>
              </a:ext>
            </a:extLst>
          </p:cNvPr>
          <p:cNvSpPr>
            <a:spLocks noGrp="1"/>
          </p:cNvSpPr>
          <p:nvPr>
            <p:ph type="title"/>
          </p:nvPr>
        </p:nvSpPr>
        <p:spPr/>
        <p:txBody>
          <a:bodyPr/>
          <a:lstStyle/>
          <a:p>
            <a:r>
              <a:rPr lang="en-CA" dirty="0"/>
              <a:t>Feature Extraction</a:t>
            </a:r>
          </a:p>
        </p:txBody>
      </p:sp>
      <p:graphicFrame>
        <p:nvGraphicFramePr>
          <p:cNvPr id="4" name="Table 4">
            <a:extLst>
              <a:ext uri="{FF2B5EF4-FFF2-40B4-BE49-F238E27FC236}">
                <a16:creationId xmlns:a16="http://schemas.microsoft.com/office/drawing/2014/main" id="{27106B8C-AFB7-409A-BE21-EBF9030DEFF4}"/>
              </a:ext>
            </a:extLst>
          </p:cNvPr>
          <p:cNvGraphicFramePr>
            <a:graphicFrameLocks noGrp="1"/>
          </p:cNvGraphicFramePr>
          <p:nvPr>
            <p:ph idx="1"/>
            <p:extLst>
              <p:ext uri="{D42A27DB-BD31-4B8C-83A1-F6EECF244321}">
                <p14:modId xmlns:p14="http://schemas.microsoft.com/office/powerpoint/2010/main" val="2850993870"/>
              </p:ext>
            </p:extLst>
          </p:nvPr>
        </p:nvGraphicFramePr>
        <p:xfrm>
          <a:off x="1066800" y="1624872"/>
          <a:ext cx="10162374" cy="4450080"/>
        </p:xfrm>
        <a:graphic>
          <a:graphicData uri="http://schemas.openxmlformats.org/drawingml/2006/table">
            <a:tbl>
              <a:tblPr firstRow="1" bandRow="1">
                <a:tableStyleId>{6E25E649-3F16-4E02-A733-19D2CDBF48F0}</a:tableStyleId>
              </a:tblPr>
              <a:tblGrid>
                <a:gridCol w="1693729">
                  <a:extLst>
                    <a:ext uri="{9D8B030D-6E8A-4147-A177-3AD203B41FA5}">
                      <a16:colId xmlns:a16="http://schemas.microsoft.com/office/drawing/2014/main" val="2857179037"/>
                    </a:ext>
                  </a:extLst>
                </a:gridCol>
                <a:gridCol w="1693729">
                  <a:extLst>
                    <a:ext uri="{9D8B030D-6E8A-4147-A177-3AD203B41FA5}">
                      <a16:colId xmlns:a16="http://schemas.microsoft.com/office/drawing/2014/main" val="3727384194"/>
                    </a:ext>
                  </a:extLst>
                </a:gridCol>
                <a:gridCol w="1693729">
                  <a:extLst>
                    <a:ext uri="{9D8B030D-6E8A-4147-A177-3AD203B41FA5}">
                      <a16:colId xmlns:a16="http://schemas.microsoft.com/office/drawing/2014/main" val="4143390719"/>
                    </a:ext>
                  </a:extLst>
                </a:gridCol>
                <a:gridCol w="1693729">
                  <a:extLst>
                    <a:ext uri="{9D8B030D-6E8A-4147-A177-3AD203B41FA5}">
                      <a16:colId xmlns:a16="http://schemas.microsoft.com/office/drawing/2014/main" val="54577630"/>
                    </a:ext>
                  </a:extLst>
                </a:gridCol>
                <a:gridCol w="1693729">
                  <a:extLst>
                    <a:ext uri="{9D8B030D-6E8A-4147-A177-3AD203B41FA5}">
                      <a16:colId xmlns:a16="http://schemas.microsoft.com/office/drawing/2014/main" val="2797672614"/>
                    </a:ext>
                  </a:extLst>
                </a:gridCol>
                <a:gridCol w="1693729">
                  <a:extLst>
                    <a:ext uri="{9D8B030D-6E8A-4147-A177-3AD203B41FA5}">
                      <a16:colId xmlns:a16="http://schemas.microsoft.com/office/drawing/2014/main" val="3287181139"/>
                    </a:ext>
                  </a:extLst>
                </a:gridCol>
              </a:tblGrid>
              <a:tr h="370840">
                <a:tc>
                  <a:txBody>
                    <a:bodyPr/>
                    <a:lstStyle/>
                    <a:p>
                      <a:pPr algn="ctr" fontAlgn="b"/>
                      <a:r>
                        <a:rPr lang="en-CA" sz="1800" b="1" u="none" strike="noStrike" dirty="0">
                          <a:solidFill>
                            <a:schemeClr val="bg1"/>
                          </a:solidFill>
                          <a:effectLst/>
                        </a:rPr>
                        <a:t>Ranking</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Full Dataset</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Good</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Bad</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Pre-Pandemic</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Pandemic</a:t>
                      </a:r>
                      <a:endParaRPr lang="en-CA" sz="1800" b="1" i="0" u="none" strike="noStrike" dirty="0">
                        <a:solidFill>
                          <a:schemeClr val="bg1"/>
                        </a:solidFill>
                        <a:effectLst/>
                        <a:latin typeface="+mn-lt"/>
                      </a:endParaRPr>
                    </a:p>
                  </a:txBody>
                  <a:tcPr marL="9525" marR="9525" marT="9525" marB="0" anchor="b"/>
                </a:tc>
                <a:extLst>
                  <a:ext uri="{0D108BD9-81ED-4DB2-BD59-A6C34878D82A}">
                    <a16:rowId xmlns:a16="http://schemas.microsoft.com/office/drawing/2014/main" val="352827595"/>
                  </a:ext>
                </a:extLst>
              </a:tr>
              <a:tr h="370840">
                <a:tc>
                  <a:txBody>
                    <a:bodyPr/>
                    <a:lstStyle/>
                    <a:p>
                      <a:pPr algn="ctr" fontAlgn="b"/>
                      <a:r>
                        <a:rPr lang="en-CA" sz="1800" b="0" u="none" strike="noStrike" dirty="0">
                          <a:solidFill>
                            <a:srgbClr val="000000"/>
                          </a:solidFill>
                          <a:effectLst/>
                        </a:rPr>
                        <a:t>0</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extLst>
                  <a:ext uri="{0D108BD9-81ED-4DB2-BD59-A6C34878D82A}">
                    <a16:rowId xmlns:a16="http://schemas.microsoft.com/office/drawing/2014/main" val="392404504"/>
                  </a:ext>
                </a:extLst>
              </a:tr>
              <a:tr h="370840">
                <a:tc>
                  <a:txBody>
                    <a:bodyPr/>
                    <a:lstStyle/>
                    <a:p>
                      <a:pPr algn="ctr" fontAlgn="b"/>
                      <a:r>
                        <a:rPr lang="en-CA" sz="1800" b="0" u="none" strike="noStrike" dirty="0">
                          <a:solidFill>
                            <a:srgbClr val="000000"/>
                          </a:solidFill>
                          <a:effectLst/>
                        </a:rPr>
                        <a:t>1</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extLst>
                  <a:ext uri="{0D108BD9-81ED-4DB2-BD59-A6C34878D82A}">
                    <a16:rowId xmlns:a16="http://schemas.microsoft.com/office/drawing/2014/main" val="1615631518"/>
                  </a:ext>
                </a:extLst>
              </a:tr>
              <a:tr h="370840">
                <a:tc>
                  <a:txBody>
                    <a:bodyPr/>
                    <a:lstStyle/>
                    <a:p>
                      <a:pPr algn="ctr" fontAlgn="b"/>
                      <a:r>
                        <a:rPr lang="en-CA" sz="1800" b="0" u="none" strike="noStrike" dirty="0">
                          <a:solidFill>
                            <a:srgbClr val="000000"/>
                          </a:solidFill>
                          <a:effectLst/>
                        </a:rPr>
                        <a:t>2</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great</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great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great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great</a:t>
                      </a:r>
                    </a:p>
                  </a:txBody>
                  <a:tcPr marL="9525" marR="9525" marT="9525" marB="0" anchor="b"/>
                </a:tc>
                <a:extLst>
                  <a:ext uri="{0D108BD9-81ED-4DB2-BD59-A6C34878D82A}">
                    <a16:rowId xmlns:a16="http://schemas.microsoft.com/office/drawing/2014/main" val="1698729985"/>
                  </a:ext>
                </a:extLst>
              </a:tr>
              <a:tr h="370840">
                <a:tc>
                  <a:txBody>
                    <a:bodyPr/>
                    <a:lstStyle/>
                    <a:p>
                      <a:pPr algn="ctr" fontAlgn="b"/>
                      <a:r>
                        <a:rPr lang="en-CA" sz="1800" b="0" u="none" strike="noStrike" dirty="0">
                          <a:solidFill>
                            <a:srgbClr val="000000"/>
                          </a:solidFill>
                          <a:effectLst/>
                        </a:rPr>
                        <a:t>3</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night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extLst>
                  <a:ext uri="{0D108BD9-81ED-4DB2-BD59-A6C34878D82A}">
                    <a16:rowId xmlns:a16="http://schemas.microsoft.com/office/drawing/2014/main" val="689028486"/>
                  </a:ext>
                </a:extLst>
              </a:tr>
              <a:tr h="370840">
                <a:tc>
                  <a:txBody>
                    <a:bodyPr/>
                    <a:lstStyle/>
                    <a:p>
                      <a:pPr algn="ctr" fontAlgn="b"/>
                      <a:r>
                        <a:rPr lang="en-CA" sz="1800" b="0" u="none" strike="noStrike" dirty="0">
                          <a:solidFill>
                            <a:srgbClr val="000000"/>
                          </a:solidFill>
                          <a:effectLst/>
                        </a:rPr>
                        <a:t>4</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would</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staff</a:t>
                      </a:r>
                    </a:p>
                  </a:txBody>
                  <a:tcPr marL="9525" marR="9525" marT="9525" marB="0" anchor="b"/>
                </a:tc>
                <a:extLst>
                  <a:ext uri="{0D108BD9-81ED-4DB2-BD59-A6C34878D82A}">
                    <a16:rowId xmlns:a16="http://schemas.microsoft.com/office/drawing/2014/main" val="966234708"/>
                  </a:ext>
                </a:extLst>
              </a:tr>
              <a:tr h="370840">
                <a:tc>
                  <a:txBody>
                    <a:bodyPr/>
                    <a:lstStyle/>
                    <a:p>
                      <a:pPr algn="ctr" fontAlgn="b"/>
                      <a:r>
                        <a:rPr lang="en-CA" sz="1800" b="0" u="none" strike="noStrike">
                          <a:solidFill>
                            <a:srgbClr val="000000"/>
                          </a:solidFill>
                          <a:effectLst/>
                        </a:rPr>
                        <a:t>5</a:t>
                      </a:r>
                      <a:endParaRPr lang="en-CA" sz="1800" b="0" i="0" u="none" strike="noStrike">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one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tc>
                  <a:txBody>
                    <a:bodyPr/>
                    <a:lstStyle/>
                    <a:p>
                      <a:pPr algn="ctr" fontAlgn="b"/>
                      <a:r>
                        <a:rPr lang="en-CA" sz="2000" b="1" kern="1200" dirty="0">
                          <a:solidFill>
                            <a:srgbClr val="00B0F0"/>
                          </a:solidFill>
                          <a:latin typeface="+mn-lt"/>
                          <a:ea typeface="+mn-ea"/>
                          <a:cs typeface="+mn-cs"/>
                        </a:rPr>
                        <a:t>clean</a:t>
                      </a:r>
                    </a:p>
                  </a:txBody>
                  <a:tcPr marL="9525" marR="9525" marT="9525" marB="0" anchor="b"/>
                </a:tc>
                <a:extLst>
                  <a:ext uri="{0D108BD9-81ED-4DB2-BD59-A6C34878D82A}">
                    <a16:rowId xmlns:a16="http://schemas.microsoft.com/office/drawing/2014/main" val="3131120491"/>
                  </a:ext>
                </a:extLst>
              </a:tr>
              <a:tr h="370840">
                <a:tc>
                  <a:txBody>
                    <a:bodyPr/>
                    <a:lstStyle/>
                    <a:p>
                      <a:pPr algn="ctr" fontAlgn="b"/>
                      <a:r>
                        <a:rPr lang="en-CA" sz="1800" b="0" u="none" strike="noStrike" dirty="0">
                          <a:solidFill>
                            <a:srgbClr val="000000"/>
                          </a:solidFill>
                          <a:effectLst/>
                        </a:rPr>
                        <a:t>6</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location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location</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location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extLst>
                  <a:ext uri="{0D108BD9-81ED-4DB2-BD59-A6C34878D82A}">
                    <a16:rowId xmlns:a16="http://schemas.microsoft.com/office/drawing/2014/main" val="1585213908"/>
                  </a:ext>
                </a:extLst>
              </a:tr>
              <a:tr h="370840">
                <a:tc>
                  <a:txBody>
                    <a:bodyPr/>
                    <a:lstStyle/>
                    <a:p>
                      <a:pPr algn="ctr" fontAlgn="b"/>
                      <a:r>
                        <a:rPr lang="en-CA" sz="1800" b="0" u="none" strike="noStrike" dirty="0">
                          <a:solidFill>
                            <a:srgbClr val="000000"/>
                          </a:solidFill>
                          <a:effectLst/>
                        </a:rPr>
                        <a:t>7</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good</a:t>
                      </a:r>
                    </a:p>
                  </a:txBody>
                  <a:tcPr marL="9525" marR="9525" marT="9525" marB="0" anchor="b"/>
                </a:tc>
                <a:tc>
                  <a:txBody>
                    <a:bodyPr/>
                    <a:lstStyle/>
                    <a:p>
                      <a:pPr algn="ctr" fontAlgn="b"/>
                      <a:r>
                        <a:rPr lang="en-CA" sz="2000" b="1" kern="1200" dirty="0">
                          <a:solidFill>
                            <a:srgbClr val="00B0F0"/>
                          </a:solidFill>
                          <a:latin typeface="+mn-lt"/>
                          <a:ea typeface="+mn-ea"/>
                          <a:cs typeface="+mn-cs"/>
                        </a:rPr>
                        <a:t>clean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desk</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good</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extLst>
                  <a:ext uri="{0D108BD9-81ED-4DB2-BD59-A6C34878D82A}">
                    <a16:rowId xmlns:a16="http://schemas.microsoft.com/office/drawing/2014/main" val="3620469889"/>
                  </a:ext>
                </a:extLst>
              </a:tr>
              <a:tr h="370840">
                <a:tc>
                  <a:txBody>
                    <a:bodyPr/>
                    <a:lstStyle/>
                    <a:p>
                      <a:pPr algn="ctr" fontAlgn="b"/>
                      <a:r>
                        <a:rPr lang="en-CA" sz="1800" b="0" u="none" strike="noStrike" dirty="0">
                          <a:solidFill>
                            <a:srgbClr val="000000"/>
                          </a:solidFill>
                          <a:effectLst/>
                        </a:rPr>
                        <a:t>8</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2000" b="1" kern="1200" dirty="0">
                          <a:solidFill>
                            <a:srgbClr val="00B0F0"/>
                          </a:solidFill>
                          <a:latin typeface="+mn-lt"/>
                          <a:ea typeface="+mn-ea"/>
                          <a:cs typeface="+mn-cs"/>
                        </a:rPr>
                        <a:t>clean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good</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bed</a:t>
                      </a:r>
                    </a:p>
                  </a:txBody>
                  <a:tcPr marL="9525" marR="9525" marT="9525" marB="0" anchor="b"/>
                </a:tc>
                <a:tc>
                  <a:txBody>
                    <a:bodyPr/>
                    <a:lstStyle/>
                    <a:p>
                      <a:pPr algn="ctr" fontAlgn="b"/>
                      <a:r>
                        <a:rPr lang="en-CA" sz="2000" b="1" kern="1200" dirty="0">
                          <a:solidFill>
                            <a:srgbClr val="00B0F0"/>
                          </a:solidFill>
                          <a:latin typeface="+mn-lt"/>
                          <a:ea typeface="+mn-ea"/>
                          <a:cs typeface="+mn-cs"/>
                        </a:rPr>
                        <a:t>clean</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location</a:t>
                      </a:r>
                    </a:p>
                  </a:txBody>
                  <a:tcPr marL="9525" marR="9525" marT="9525" marB="0" anchor="b"/>
                </a:tc>
                <a:extLst>
                  <a:ext uri="{0D108BD9-81ED-4DB2-BD59-A6C34878D82A}">
                    <a16:rowId xmlns:a16="http://schemas.microsoft.com/office/drawing/2014/main" val="495499042"/>
                  </a:ext>
                </a:extLst>
              </a:tr>
              <a:tr h="370840">
                <a:tc>
                  <a:txBody>
                    <a:bodyPr/>
                    <a:lstStyle/>
                    <a:p>
                      <a:pPr algn="ctr" fontAlgn="b"/>
                      <a:r>
                        <a:rPr lang="en-CA" sz="1800" b="0" u="none" strike="noStrike" dirty="0">
                          <a:solidFill>
                            <a:srgbClr val="000000"/>
                          </a:solidFill>
                          <a:effectLst/>
                        </a:rPr>
                        <a:t>9</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breakfast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breakfast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breakfast</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time</a:t>
                      </a:r>
                    </a:p>
                  </a:txBody>
                  <a:tcPr marL="9525" marR="9525" marT="9525" marB="0" anchor="b"/>
                </a:tc>
                <a:extLst>
                  <a:ext uri="{0D108BD9-81ED-4DB2-BD59-A6C34878D82A}">
                    <a16:rowId xmlns:a16="http://schemas.microsoft.com/office/drawing/2014/main" val="4058368772"/>
                  </a:ext>
                </a:extLst>
              </a:tr>
              <a:tr h="370840">
                <a:tc>
                  <a:txBody>
                    <a:bodyPr/>
                    <a:lstStyle/>
                    <a:p>
                      <a:pPr algn="ctr" fontAlgn="b"/>
                      <a:r>
                        <a:rPr lang="en-CA" sz="1800" b="0" u="none" strike="noStrike" dirty="0">
                          <a:solidFill>
                            <a:srgbClr val="000000"/>
                          </a:solidFill>
                          <a:effectLst/>
                        </a:rPr>
                        <a:t>10</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friendly</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front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good</a:t>
                      </a:r>
                    </a:p>
                  </a:txBody>
                  <a:tcPr marL="9525" marR="9525" marT="9525" marB="0" anchor="b"/>
                </a:tc>
                <a:extLst>
                  <a:ext uri="{0D108BD9-81ED-4DB2-BD59-A6C34878D82A}">
                    <a16:rowId xmlns:a16="http://schemas.microsoft.com/office/drawing/2014/main" val="1678407815"/>
                  </a:ext>
                </a:extLst>
              </a:tr>
            </a:tbl>
          </a:graphicData>
        </a:graphic>
      </p:graphicFrame>
      <p:sp>
        <p:nvSpPr>
          <p:cNvPr id="3" name="TextBox 2">
            <a:extLst>
              <a:ext uri="{FF2B5EF4-FFF2-40B4-BE49-F238E27FC236}">
                <a16:creationId xmlns:a16="http://schemas.microsoft.com/office/drawing/2014/main" id="{04C14B80-D00B-4367-BB11-30960910A340}"/>
              </a:ext>
            </a:extLst>
          </p:cNvPr>
          <p:cNvSpPr txBox="1"/>
          <p:nvPr/>
        </p:nvSpPr>
        <p:spPr>
          <a:xfrm>
            <a:off x="6403203" y="6074952"/>
            <a:ext cx="1572426" cy="400110"/>
          </a:xfrm>
          <a:prstGeom prst="rect">
            <a:avLst/>
          </a:prstGeom>
          <a:noFill/>
        </p:spPr>
        <p:txBody>
          <a:bodyPr wrap="square" rtlCol="0">
            <a:spAutoFit/>
          </a:bodyPr>
          <a:lstStyle/>
          <a:p>
            <a:r>
              <a:rPr lang="en-CA" sz="2000" b="1" dirty="0">
                <a:solidFill>
                  <a:srgbClr val="00B0F0"/>
                </a:solidFill>
              </a:rPr>
              <a:t>Clean</a:t>
            </a:r>
            <a:r>
              <a:rPr lang="en-CA" dirty="0"/>
              <a:t> = 28</a:t>
            </a:r>
          </a:p>
        </p:txBody>
      </p:sp>
    </p:spTree>
    <p:extLst>
      <p:ext uri="{BB962C8B-B14F-4D97-AF65-F5344CB8AC3E}">
        <p14:creationId xmlns:p14="http://schemas.microsoft.com/office/powerpoint/2010/main" val="7653726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27B76D-4305-40E9-85D2-672DA985417E}"/>
              </a:ext>
            </a:extLst>
          </p:cNvPr>
          <p:cNvSpPr>
            <a:spLocks noGrp="1"/>
          </p:cNvSpPr>
          <p:nvPr>
            <p:ph type="title"/>
          </p:nvPr>
        </p:nvSpPr>
        <p:spPr/>
        <p:txBody>
          <a:bodyPr/>
          <a:lstStyle/>
          <a:p>
            <a:r>
              <a:rPr lang="en-CA" dirty="0"/>
              <a:t>Feature Extraction</a:t>
            </a:r>
          </a:p>
        </p:txBody>
      </p:sp>
      <p:graphicFrame>
        <p:nvGraphicFramePr>
          <p:cNvPr id="4" name="Table 4">
            <a:extLst>
              <a:ext uri="{FF2B5EF4-FFF2-40B4-BE49-F238E27FC236}">
                <a16:creationId xmlns:a16="http://schemas.microsoft.com/office/drawing/2014/main" id="{27106B8C-AFB7-409A-BE21-EBF9030DEFF4}"/>
              </a:ext>
            </a:extLst>
          </p:cNvPr>
          <p:cNvGraphicFramePr>
            <a:graphicFrameLocks noGrp="1"/>
          </p:cNvGraphicFramePr>
          <p:nvPr>
            <p:ph idx="1"/>
            <p:extLst>
              <p:ext uri="{D42A27DB-BD31-4B8C-83A1-F6EECF244321}">
                <p14:modId xmlns:p14="http://schemas.microsoft.com/office/powerpoint/2010/main" val="921281363"/>
              </p:ext>
            </p:extLst>
          </p:nvPr>
        </p:nvGraphicFramePr>
        <p:xfrm>
          <a:off x="1066800" y="1624872"/>
          <a:ext cx="10162374" cy="4450080"/>
        </p:xfrm>
        <a:graphic>
          <a:graphicData uri="http://schemas.openxmlformats.org/drawingml/2006/table">
            <a:tbl>
              <a:tblPr firstRow="1" bandRow="1">
                <a:tableStyleId>{6E25E649-3F16-4E02-A733-19D2CDBF48F0}</a:tableStyleId>
              </a:tblPr>
              <a:tblGrid>
                <a:gridCol w="1693729">
                  <a:extLst>
                    <a:ext uri="{9D8B030D-6E8A-4147-A177-3AD203B41FA5}">
                      <a16:colId xmlns:a16="http://schemas.microsoft.com/office/drawing/2014/main" val="2857179037"/>
                    </a:ext>
                  </a:extLst>
                </a:gridCol>
                <a:gridCol w="1693729">
                  <a:extLst>
                    <a:ext uri="{9D8B030D-6E8A-4147-A177-3AD203B41FA5}">
                      <a16:colId xmlns:a16="http://schemas.microsoft.com/office/drawing/2014/main" val="3727384194"/>
                    </a:ext>
                  </a:extLst>
                </a:gridCol>
                <a:gridCol w="1693729">
                  <a:extLst>
                    <a:ext uri="{9D8B030D-6E8A-4147-A177-3AD203B41FA5}">
                      <a16:colId xmlns:a16="http://schemas.microsoft.com/office/drawing/2014/main" val="4143390719"/>
                    </a:ext>
                  </a:extLst>
                </a:gridCol>
                <a:gridCol w="1693729">
                  <a:extLst>
                    <a:ext uri="{9D8B030D-6E8A-4147-A177-3AD203B41FA5}">
                      <a16:colId xmlns:a16="http://schemas.microsoft.com/office/drawing/2014/main" val="54577630"/>
                    </a:ext>
                  </a:extLst>
                </a:gridCol>
                <a:gridCol w="1693729">
                  <a:extLst>
                    <a:ext uri="{9D8B030D-6E8A-4147-A177-3AD203B41FA5}">
                      <a16:colId xmlns:a16="http://schemas.microsoft.com/office/drawing/2014/main" val="2797672614"/>
                    </a:ext>
                  </a:extLst>
                </a:gridCol>
                <a:gridCol w="1693729">
                  <a:extLst>
                    <a:ext uri="{9D8B030D-6E8A-4147-A177-3AD203B41FA5}">
                      <a16:colId xmlns:a16="http://schemas.microsoft.com/office/drawing/2014/main" val="3287181139"/>
                    </a:ext>
                  </a:extLst>
                </a:gridCol>
              </a:tblGrid>
              <a:tr h="370840">
                <a:tc>
                  <a:txBody>
                    <a:bodyPr/>
                    <a:lstStyle/>
                    <a:p>
                      <a:pPr algn="ctr" fontAlgn="b"/>
                      <a:r>
                        <a:rPr lang="en-CA" sz="1800" b="1" u="none" strike="noStrike" dirty="0">
                          <a:solidFill>
                            <a:schemeClr val="bg1"/>
                          </a:solidFill>
                          <a:effectLst/>
                        </a:rPr>
                        <a:t>Ranking</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Full Dataset</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Good</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Bad</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Pre-Pandemic</a:t>
                      </a:r>
                      <a:endParaRPr lang="en-CA" sz="1800" b="1" i="0" u="none" strike="noStrike" dirty="0">
                        <a:solidFill>
                          <a:schemeClr val="bg1"/>
                        </a:solidFill>
                        <a:effectLst/>
                        <a:latin typeface="+mn-lt"/>
                      </a:endParaRPr>
                    </a:p>
                  </a:txBody>
                  <a:tcPr marL="9525" marR="9525" marT="9525" marB="0" anchor="b"/>
                </a:tc>
                <a:tc>
                  <a:txBody>
                    <a:bodyPr/>
                    <a:lstStyle/>
                    <a:p>
                      <a:pPr algn="ctr" fontAlgn="b"/>
                      <a:r>
                        <a:rPr lang="en-CA" sz="1800" b="1" u="none" strike="noStrike" dirty="0">
                          <a:solidFill>
                            <a:schemeClr val="bg1"/>
                          </a:solidFill>
                          <a:effectLst/>
                        </a:rPr>
                        <a:t>Pandemic</a:t>
                      </a:r>
                      <a:endParaRPr lang="en-CA" sz="1800" b="1" i="0" u="none" strike="noStrike" dirty="0">
                        <a:solidFill>
                          <a:schemeClr val="bg1"/>
                        </a:solidFill>
                        <a:effectLst/>
                        <a:latin typeface="+mn-lt"/>
                      </a:endParaRPr>
                    </a:p>
                  </a:txBody>
                  <a:tcPr marL="9525" marR="9525" marT="9525" marB="0" anchor="b"/>
                </a:tc>
                <a:extLst>
                  <a:ext uri="{0D108BD9-81ED-4DB2-BD59-A6C34878D82A}">
                    <a16:rowId xmlns:a16="http://schemas.microsoft.com/office/drawing/2014/main" val="352827595"/>
                  </a:ext>
                </a:extLst>
              </a:tr>
              <a:tr h="370840">
                <a:tc>
                  <a:txBody>
                    <a:bodyPr/>
                    <a:lstStyle/>
                    <a:p>
                      <a:pPr algn="ctr" fontAlgn="b"/>
                      <a:r>
                        <a:rPr lang="en-CA" sz="1800" b="0" u="none" strike="noStrike" dirty="0">
                          <a:solidFill>
                            <a:srgbClr val="000000"/>
                          </a:solidFill>
                          <a:effectLst/>
                        </a:rPr>
                        <a:t>0</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extLst>
                  <a:ext uri="{0D108BD9-81ED-4DB2-BD59-A6C34878D82A}">
                    <a16:rowId xmlns:a16="http://schemas.microsoft.com/office/drawing/2014/main" val="392404504"/>
                  </a:ext>
                </a:extLst>
              </a:tr>
              <a:tr h="370840">
                <a:tc>
                  <a:txBody>
                    <a:bodyPr/>
                    <a:lstStyle/>
                    <a:p>
                      <a:pPr algn="ctr" fontAlgn="b"/>
                      <a:r>
                        <a:rPr lang="en-CA" sz="1800" b="0" u="none" strike="noStrike" dirty="0">
                          <a:solidFill>
                            <a:srgbClr val="000000"/>
                          </a:solidFill>
                          <a:effectLst/>
                        </a:rPr>
                        <a:t>1</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room</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hotel</a:t>
                      </a:r>
                    </a:p>
                  </a:txBody>
                  <a:tcPr marL="9525" marR="9525" marT="9525" marB="0" anchor="b"/>
                </a:tc>
                <a:extLst>
                  <a:ext uri="{0D108BD9-81ED-4DB2-BD59-A6C34878D82A}">
                    <a16:rowId xmlns:a16="http://schemas.microsoft.com/office/drawing/2014/main" val="1615631518"/>
                  </a:ext>
                </a:extLst>
              </a:tr>
              <a:tr h="370840">
                <a:tc>
                  <a:txBody>
                    <a:bodyPr/>
                    <a:lstStyle/>
                    <a:p>
                      <a:pPr algn="ctr" fontAlgn="b"/>
                      <a:r>
                        <a:rPr lang="en-CA" sz="1800" b="0" u="none" strike="noStrike" dirty="0">
                          <a:solidFill>
                            <a:srgbClr val="000000"/>
                          </a:solidFill>
                          <a:effectLst/>
                        </a:rPr>
                        <a:t>2</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great</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great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great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great</a:t>
                      </a:r>
                    </a:p>
                  </a:txBody>
                  <a:tcPr marL="9525" marR="9525" marT="9525" marB="0" anchor="b"/>
                </a:tc>
                <a:extLst>
                  <a:ext uri="{0D108BD9-81ED-4DB2-BD59-A6C34878D82A}">
                    <a16:rowId xmlns:a16="http://schemas.microsoft.com/office/drawing/2014/main" val="1698729985"/>
                  </a:ext>
                </a:extLst>
              </a:tr>
              <a:tr h="370840">
                <a:tc>
                  <a:txBody>
                    <a:bodyPr/>
                    <a:lstStyle/>
                    <a:p>
                      <a:pPr algn="ctr" fontAlgn="b"/>
                      <a:r>
                        <a:rPr lang="en-CA" sz="1800" b="0" u="none" strike="noStrike" dirty="0">
                          <a:solidFill>
                            <a:srgbClr val="000000"/>
                          </a:solidFill>
                          <a:effectLst/>
                        </a:rPr>
                        <a:t>3</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night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stay</a:t>
                      </a:r>
                    </a:p>
                  </a:txBody>
                  <a:tcPr marL="9525" marR="9525" marT="9525" marB="0" anchor="b"/>
                </a:tc>
                <a:extLst>
                  <a:ext uri="{0D108BD9-81ED-4DB2-BD59-A6C34878D82A}">
                    <a16:rowId xmlns:a16="http://schemas.microsoft.com/office/drawing/2014/main" val="689028486"/>
                  </a:ext>
                </a:extLst>
              </a:tr>
              <a:tr h="370840">
                <a:tc>
                  <a:txBody>
                    <a:bodyPr/>
                    <a:lstStyle/>
                    <a:p>
                      <a:pPr algn="ctr" fontAlgn="b"/>
                      <a:r>
                        <a:rPr lang="en-CA" sz="1800" b="0" u="none" strike="noStrike" dirty="0">
                          <a:solidFill>
                            <a:srgbClr val="000000"/>
                          </a:solidFill>
                          <a:effectLst/>
                        </a:rPr>
                        <a:t>4</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would</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staff</a:t>
                      </a:r>
                    </a:p>
                  </a:txBody>
                  <a:tcPr marL="9525" marR="9525" marT="9525" marB="0" anchor="b"/>
                </a:tc>
                <a:extLst>
                  <a:ext uri="{0D108BD9-81ED-4DB2-BD59-A6C34878D82A}">
                    <a16:rowId xmlns:a16="http://schemas.microsoft.com/office/drawing/2014/main" val="966234708"/>
                  </a:ext>
                </a:extLst>
              </a:tr>
              <a:tr h="370840">
                <a:tc>
                  <a:txBody>
                    <a:bodyPr/>
                    <a:lstStyle/>
                    <a:p>
                      <a:pPr algn="ctr" fontAlgn="b"/>
                      <a:r>
                        <a:rPr lang="en-CA" sz="1800" b="0" u="none" strike="noStrike">
                          <a:solidFill>
                            <a:srgbClr val="000000"/>
                          </a:solidFill>
                          <a:effectLst/>
                        </a:rPr>
                        <a:t>5</a:t>
                      </a:r>
                      <a:endParaRPr lang="en-CA" sz="1800" b="0" i="0" u="none" strike="noStrike">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one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clean</a:t>
                      </a:r>
                    </a:p>
                  </a:txBody>
                  <a:tcPr marL="9525" marR="9525" marT="9525" marB="0" anchor="b"/>
                </a:tc>
                <a:extLst>
                  <a:ext uri="{0D108BD9-81ED-4DB2-BD59-A6C34878D82A}">
                    <a16:rowId xmlns:a16="http://schemas.microsoft.com/office/drawing/2014/main" val="3131120491"/>
                  </a:ext>
                </a:extLst>
              </a:tr>
              <a:tr h="370840">
                <a:tc>
                  <a:txBody>
                    <a:bodyPr/>
                    <a:lstStyle/>
                    <a:p>
                      <a:pPr algn="ctr" fontAlgn="b"/>
                      <a:r>
                        <a:rPr lang="en-CA" sz="1800" b="0" u="none" strike="noStrike" dirty="0">
                          <a:solidFill>
                            <a:srgbClr val="000000"/>
                          </a:solidFill>
                          <a:effectLst/>
                        </a:rPr>
                        <a:t>6</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location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location</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staff</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location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nice</a:t>
                      </a:r>
                    </a:p>
                  </a:txBody>
                  <a:tcPr marL="9525" marR="9525" marT="9525" marB="0" anchor="b"/>
                </a:tc>
                <a:extLst>
                  <a:ext uri="{0D108BD9-81ED-4DB2-BD59-A6C34878D82A}">
                    <a16:rowId xmlns:a16="http://schemas.microsoft.com/office/drawing/2014/main" val="1585213908"/>
                  </a:ext>
                </a:extLst>
              </a:tr>
              <a:tr h="370840">
                <a:tc>
                  <a:txBody>
                    <a:bodyPr/>
                    <a:lstStyle/>
                    <a:p>
                      <a:pPr algn="ctr" fontAlgn="b"/>
                      <a:r>
                        <a:rPr lang="en-CA" sz="1800" b="0" u="none" strike="noStrike" dirty="0">
                          <a:solidFill>
                            <a:srgbClr val="000000"/>
                          </a:solidFill>
                          <a:effectLst/>
                        </a:rPr>
                        <a:t>7</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good</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clean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desk</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good</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extLst>
                  <a:ext uri="{0D108BD9-81ED-4DB2-BD59-A6C34878D82A}">
                    <a16:rowId xmlns:a16="http://schemas.microsoft.com/office/drawing/2014/main" val="3620469889"/>
                  </a:ext>
                </a:extLst>
              </a:tr>
              <a:tr h="370840">
                <a:tc>
                  <a:txBody>
                    <a:bodyPr/>
                    <a:lstStyle/>
                    <a:p>
                      <a:pPr algn="ctr" fontAlgn="b"/>
                      <a:r>
                        <a:rPr lang="en-CA" sz="1800" b="0" u="none" strike="noStrike" dirty="0">
                          <a:solidFill>
                            <a:srgbClr val="000000"/>
                          </a:solidFill>
                          <a:effectLst/>
                        </a:rPr>
                        <a:t>8</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clean</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good</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bed</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clean</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location</a:t>
                      </a:r>
                    </a:p>
                  </a:txBody>
                  <a:tcPr marL="9525" marR="9525" marT="9525" marB="0" anchor="b"/>
                </a:tc>
                <a:extLst>
                  <a:ext uri="{0D108BD9-81ED-4DB2-BD59-A6C34878D82A}">
                    <a16:rowId xmlns:a16="http://schemas.microsoft.com/office/drawing/2014/main" val="495499042"/>
                  </a:ext>
                </a:extLst>
              </a:tr>
              <a:tr h="370840">
                <a:tc>
                  <a:txBody>
                    <a:bodyPr/>
                    <a:lstStyle/>
                    <a:p>
                      <a:pPr algn="ctr" fontAlgn="b"/>
                      <a:r>
                        <a:rPr lang="en-CA" sz="1800" b="0" u="none" strike="noStrike" dirty="0">
                          <a:solidFill>
                            <a:srgbClr val="000000"/>
                          </a:solidFill>
                          <a:effectLst/>
                        </a:rPr>
                        <a:t>9</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2000" b="1" u="none" strike="noStrike" kern="1200" dirty="0">
                          <a:solidFill>
                            <a:schemeClr val="accent2">
                              <a:lumMod val="75000"/>
                            </a:schemeClr>
                          </a:solidFill>
                          <a:effectLst/>
                          <a:latin typeface="+mn-lt"/>
                          <a:ea typeface="+mn-ea"/>
                          <a:cs typeface="+mn-cs"/>
                        </a:rPr>
                        <a:t>breakfast</a:t>
                      </a:r>
                    </a:p>
                  </a:txBody>
                  <a:tcPr marL="9525" marR="9525" marT="9525" marB="0" anchor="b"/>
                </a:tc>
                <a:tc>
                  <a:txBody>
                    <a:bodyPr/>
                    <a:lstStyle/>
                    <a:p>
                      <a:pPr algn="ctr" fontAlgn="b"/>
                      <a:r>
                        <a:rPr lang="en-CA" sz="2000" b="1" u="none" strike="noStrike" kern="1200" dirty="0">
                          <a:solidFill>
                            <a:schemeClr val="accent2">
                              <a:lumMod val="75000"/>
                            </a:schemeClr>
                          </a:solidFill>
                          <a:effectLst/>
                          <a:latin typeface="+mn-lt"/>
                          <a:ea typeface="+mn-ea"/>
                          <a:cs typeface="+mn-cs"/>
                        </a:rPr>
                        <a:t>breakfast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tc>
                  <a:txBody>
                    <a:bodyPr/>
                    <a:lstStyle/>
                    <a:p>
                      <a:pPr algn="ctr" fontAlgn="b"/>
                      <a:r>
                        <a:rPr lang="en-CA" sz="2000" b="1" u="none" strike="noStrike" kern="1200" dirty="0">
                          <a:solidFill>
                            <a:schemeClr val="accent2">
                              <a:lumMod val="75000"/>
                            </a:schemeClr>
                          </a:solidFill>
                          <a:effectLst/>
                          <a:latin typeface="+mn-lt"/>
                          <a:ea typeface="+mn-ea"/>
                          <a:cs typeface="+mn-cs"/>
                        </a:rPr>
                        <a:t>breakfast</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time</a:t>
                      </a:r>
                    </a:p>
                  </a:txBody>
                  <a:tcPr marL="9525" marR="9525" marT="9525" marB="0" anchor="b"/>
                </a:tc>
                <a:extLst>
                  <a:ext uri="{0D108BD9-81ED-4DB2-BD59-A6C34878D82A}">
                    <a16:rowId xmlns:a16="http://schemas.microsoft.com/office/drawing/2014/main" val="4058368772"/>
                  </a:ext>
                </a:extLst>
              </a:tr>
              <a:tr h="370840">
                <a:tc>
                  <a:txBody>
                    <a:bodyPr/>
                    <a:lstStyle/>
                    <a:p>
                      <a:pPr algn="ctr" fontAlgn="b"/>
                      <a:r>
                        <a:rPr lang="en-CA" sz="1800" b="0" u="none" strike="noStrike" dirty="0">
                          <a:solidFill>
                            <a:srgbClr val="000000"/>
                          </a:solidFill>
                          <a:effectLst/>
                        </a:rPr>
                        <a:t>10</a:t>
                      </a:r>
                      <a:endParaRPr lang="en-CA" sz="1800" b="0" i="0" u="none" strike="noStrike" dirty="0">
                        <a:solidFill>
                          <a:srgbClr val="000000"/>
                        </a:solidFill>
                        <a:effectLst/>
                        <a:latin typeface="+mn-lt"/>
                      </a:endParaRP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friendly</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front</a:t>
                      </a:r>
                    </a:p>
                  </a:txBody>
                  <a:tcPr marL="9525" marR="9525" marT="9525" marB="0" anchor="b"/>
                </a:tc>
                <a:tc>
                  <a:txBody>
                    <a:bodyPr/>
                    <a:lstStyle/>
                    <a:p>
                      <a:pPr algn="ctr" fontAlgn="b"/>
                      <a:r>
                        <a:rPr lang="en-CA" sz="1800" b="0" u="none" strike="noStrike" kern="1200">
                          <a:solidFill>
                            <a:srgbClr val="000000"/>
                          </a:solidFill>
                          <a:effectLst/>
                          <a:latin typeface="+mn-lt"/>
                          <a:ea typeface="+mn-ea"/>
                          <a:cs typeface="+mn-cs"/>
                        </a:rPr>
                        <a:t>service</a:t>
                      </a:r>
                    </a:p>
                  </a:txBody>
                  <a:tcPr marL="9525" marR="9525" marT="9525" marB="0" anchor="b"/>
                </a:tc>
                <a:tc>
                  <a:txBody>
                    <a:bodyPr/>
                    <a:lstStyle/>
                    <a:p>
                      <a:pPr algn="ctr" fontAlgn="b"/>
                      <a:r>
                        <a:rPr lang="en-CA" sz="1800" b="0" u="none" strike="noStrike" kern="1200" dirty="0">
                          <a:solidFill>
                            <a:srgbClr val="000000"/>
                          </a:solidFill>
                          <a:effectLst/>
                          <a:latin typeface="+mn-lt"/>
                          <a:ea typeface="+mn-ea"/>
                          <a:cs typeface="+mn-cs"/>
                        </a:rPr>
                        <a:t>good</a:t>
                      </a:r>
                    </a:p>
                  </a:txBody>
                  <a:tcPr marL="9525" marR="9525" marT="9525" marB="0" anchor="b"/>
                </a:tc>
                <a:extLst>
                  <a:ext uri="{0D108BD9-81ED-4DB2-BD59-A6C34878D82A}">
                    <a16:rowId xmlns:a16="http://schemas.microsoft.com/office/drawing/2014/main" val="1678407815"/>
                  </a:ext>
                </a:extLst>
              </a:tr>
            </a:tbl>
          </a:graphicData>
        </a:graphic>
      </p:graphicFrame>
      <p:sp>
        <p:nvSpPr>
          <p:cNvPr id="3" name="TextBox 2">
            <a:extLst>
              <a:ext uri="{FF2B5EF4-FFF2-40B4-BE49-F238E27FC236}">
                <a16:creationId xmlns:a16="http://schemas.microsoft.com/office/drawing/2014/main" id="{04C14B80-D00B-4367-BB11-30960910A340}"/>
              </a:ext>
            </a:extLst>
          </p:cNvPr>
          <p:cNvSpPr txBox="1"/>
          <p:nvPr/>
        </p:nvSpPr>
        <p:spPr>
          <a:xfrm>
            <a:off x="6302730" y="6074952"/>
            <a:ext cx="1743341" cy="400110"/>
          </a:xfrm>
          <a:prstGeom prst="rect">
            <a:avLst/>
          </a:prstGeom>
          <a:noFill/>
        </p:spPr>
        <p:txBody>
          <a:bodyPr wrap="square" rtlCol="0">
            <a:spAutoFit/>
          </a:bodyPr>
          <a:lstStyle/>
          <a:p>
            <a:r>
              <a:rPr lang="en-CA" sz="2000" b="1" u="none" strike="noStrike" kern="1200" dirty="0">
                <a:solidFill>
                  <a:schemeClr val="accent2">
                    <a:lumMod val="75000"/>
                  </a:schemeClr>
                </a:solidFill>
                <a:effectLst/>
                <a:latin typeface="+mn-lt"/>
                <a:ea typeface="+mn-ea"/>
                <a:cs typeface="+mn-cs"/>
              </a:rPr>
              <a:t>Breakfast</a:t>
            </a:r>
            <a:r>
              <a:rPr lang="en-CA" dirty="0"/>
              <a:t> = 22</a:t>
            </a:r>
          </a:p>
        </p:txBody>
      </p:sp>
      <p:sp>
        <p:nvSpPr>
          <p:cNvPr id="5" name="TextBox 4">
            <a:extLst>
              <a:ext uri="{FF2B5EF4-FFF2-40B4-BE49-F238E27FC236}">
                <a16:creationId xmlns:a16="http://schemas.microsoft.com/office/drawing/2014/main" id="{A97332E0-A748-4995-A0DD-6ADC801CDD3B}"/>
              </a:ext>
            </a:extLst>
          </p:cNvPr>
          <p:cNvSpPr txBox="1"/>
          <p:nvPr/>
        </p:nvSpPr>
        <p:spPr>
          <a:xfrm>
            <a:off x="9663871" y="6074952"/>
            <a:ext cx="1743341" cy="400110"/>
          </a:xfrm>
          <a:prstGeom prst="rect">
            <a:avLst/>
          </a:prstGeom>
          <a:noFill/>
        </p:spPr>
        <p:txBody>
          <a:bodyPr wrap="square" rtlCol="0">
            <a:spAutoFit/>
          </a:bodyPr>
          <a:lstStyle/>
          <a:p>
            <a:r>
              <a:rPr lang="en-CA" sz="2000" b="1" u="none" strike="noStrike" kern="1200" dirty="0">
                <a:solidFill>
                  <a:schemeClr val="accent2">
                    <a:lumMod val="75000"/>
                  </a:schemeClr>
                </a:solidFill>
                <a:effectLst/>
                <a:latin typeface="+mn-lt"/>
                <a:ea typeface="+mn-ea"/>
                <a:cs typeface="+mn-cs"/>
              </a:rPr>
              <a:t>Breakfast</a:t>
            </a:r>
            <a:r>
              <a:rPr lang="en-CA" dirty="0"/>
              <a:t> = 14</a:t>
            </a:r>
          </a:p>
        </p:txBody>
      </p:sp>
    </p:spTree>
    <p:extLst>
      <p:ext uri="{BB962C8B-B14F-4D97-AF65-F5344CB8AC3E}">
        <p14:creationId xmlns:p14="http://schemas.microsoft.com/office/powerpoint/2010/main" val="22709422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A4C65-BFAC-411D-9684-B25C3596AF38}"/>
              </a:ext>
            </a:extLst>
          </p:cNvPr>
          <p:cNvSpPr>
            <a:spLocks noGrp="1"/>
          </p:cNvSpPr>
          <p:nvPr>
            <p:ph type="title"/>
          </p:nvPr>
        </p:nvSpPr>
        <p:spPr/>
        <p:txBody>
          <a:bodyPr/>
          <a:lstStyle/>
          <a:p>
            <a:r>
              <a:rPr lang="en-CA" dirty="0"/>
              <a:t>Transformer Models</a:t>
            </a:r>
          </a:p>
        </p:txBody>
      </p:sp>
      <p:sp>
        <p:nvSpPr>
          <p:cNvPr id="6" name="Content Placeholder 5">
            <a:extLst>
              <a:ext uri="{FF2B5EF4-FFF2-40B4-BE49-F238E27FC236}">
                <a16:creationId xmlns:a16="http://schemas.microsoft.com/office/drawing/2014/main" id="{3649E43D-A6EE-4637-B3D9-E72E811CDCAB}"/>
              </a:ext>
            </a:extLst>
          </p:cNvPr>
          <p:cNvSpPr>
            <a:spLocks noGrp="1"/>
          </p:cNvSpPr>
          <p:nvPr>
            <p:ph sz="half" idx="2"/>
          </p:nvPr>
        </p:nvSpPr>
        <p:spPr>
          <a:xfrm>
            <a:off x="6370320" y="2103119"/>
            <a:ext cx="4754880" cy="4007123"/>
          </a:xfrm>
        </p:spPr>
        <p:txBody>
          <a:bodyPr>
            <a:normAutofit fontScale="92500"/>
          </a:bodyPr>
          <a:lstStyle/>
          <a:p>
            <a:r>
              <a:rPr lang="en-CA" b="1" dirty="0"/>
              <a:t>ELECTRA</a:t>
            </a:r>
          </a:p>
          <a:p>
            <a:pPr lvl="1"/>
            <a:r>
              <a:rPr lang="en-CA" dirty="0"/>
              <a:t>Very lightweight model</a:t>
            </a:r>
          </a:p>
          <a:p>
            <a:pPr lvl="1"/>
            <a:r>
              <a:rPr lang="en-CA" dirty="0"/>
              <a:t>Uses replaced token detection, similar to a GAN network, rather than missing tokens</a:t>
            </a:r>
          </a:p>
          <a:p>
            <a:pPr lvl="1"/>
            <a:r>
              <a:rPr lang="en-CA" dirty="0"/>
              <a:t>Performance exceeds human baselines (rank 21)</a:t>
            </a:r>
          </a:p>
          <a:p>
            <a:r>
              <a:rPr lang="en-CA" b="1" dirty="0"/>
              <a:t>ERNIE</a:t>
            </a:r>
          </a:p>
          <a:p>
            <a:pPr lvl="1"/>
            <a:r>
              <a:rPr lang="en-CA" dirty="0"/>
              <a:t>3</a:t>
            </a:r>
            <a:r>
              <a:rPr lang="en-CA" baseline="30000" dirty="0"/>
              <a:t>rd</a:t>
            </a:r>
            <a:r>
              <a:rPr lang="en-CA" dirty="0"/>
              <a:t> ranked on the leaderboard</a:t>
            </a:r>
          </a:p>
          <a:p>
            <a:pPr lvl="1"/>
            <a:r>
              <a:rPr lang="en-CA" dirty="0"/>
              <a:t>Much larger model than Electra</a:t>
            </a:r>
          </a:p>
          <a:p>
            <a:pPr lvl="1"/>
            <a:r>
              <a:rPr lang="en-CA" dirty="0"/>
              <a:t>Available as a transformer model</a:t>
            </a:r>
          </a:p>
          <a:p>
            <a:r>
              <a:rPr lang="en-CA" b="1" dirty="0"/>
              <a:t>Vega</a:t>
            </a:r>
          </a:p>
          <a:p>
            <a:pPr lvl="1"/>
            <a:r>
              <a:rPr lang="en-CA" dirty="0"/>
              <a:t>Current GLUE leader</a:t>
            </a:r>
          </a:p>
          <a:p>
            <a:pPr lvl="1"/>
            <a:r>
              <a:rPr lang="en-CA" dirty="0"/>
              <a:t>Not available in the </a:t>
            </a:r>
            <a:r>
              <a:rPr lang="en-CA" dirty="0" err="1"/>
              <a:t>HuggingFace</a:t>
            </a:r>
            <a:r>
              <a:rPr lang="en-CA" dirty="0"/>
              <a:t> transformers library</a:t>
            </a:r>
          </a:p>
          <a:p>
            <a:pPr lvl="1"/>
            <a:r>
              <a:rPr lang="en-CA" dirty="0"/>
              <a:t>No paper currently published</a:t>
            </a:r>
          </a:p>
        </p:txBody>
      </p:sp>
      <p:pic>
        <p:nvPicPr>
          <p:cNvPr id="8" name="Picture 7">
            <a:extLst>
              <a:ext uri="{FF2B5EF4-FFF2-40B4-BE49-F238E27FC236}">
                <a16:creationId xmlns:a16="http://schemas.microsoft.com/office/drawing/2014/main" id="{1C843179-1611-4EF4-8C5E-EEECA569CE5D}"/>
              </a:ext>
            </a:extLst>
          </p:cNvPr>
          <p:cNvPicPr>
            <a:picLocks noChangeAspect="1"/>
          </p:cNvPicPr>
          <p:nvPr/>
        </p:nvPicPr>
        <p:blipFill>
          <a:blip r:embed="rId2"/>
          <a:stretch>
            <a:fillRect/>
          </a:stretch>
        </p:blipFill>
        <p:spPr>
          <a:xfrm>
            <a:off x="699972" y="1717715"/>
            <a:ext cx="3048425" cy="552527"/>
          </a:xfrm>
          <a:prstGeom prst="rect">
            <a:avLst/>
          </a:prstGeom>
        </p:spPr>
      </p:pic>
      <p:pic>
        <p:nvPicPr>
          <p:cNvPr id="10" name="Picture 9">
            <a:extLst>
              <a:ext uri="{FF2B5EF4-FFF2-40B4-BE49-F238E27FC236}">
                <a16:creationId xmlns:a16="http://schemas.microsoft.com/office/drawing/2014/main" id="{76FAB7AD-8953-4BDB-B600-FE32AFA16D56}"/>
              </a:ext>
            </a:extLst>
          </p:cNvPr>
          <p:cNvPicPr>
            <a:picLocks noChangeAspect="1"/>
          </p:cNvPicPr>
          <p:nvPr/>
        </p:nvPicPr>
        <p:blipFill rotWithShape="1">
          <a:blip r:embed="rId3"/>
          <a:srcRect r="6144" b="34065"/>
          <a:stretch/>
        </p:blipFill>
        <p:spPr>
          <a:xfrm>
            <a:off x="605969" y="2270242"/>
            <a:ext cx="4538599" cy="3055204"/>
          </a:xfrm>
          <a:prstGeom prst="rect">
            <a:avLst/>
          </a:prstGeom>
        </p:spPr>
      </p:pic>
      <p:pic>
        <p:nvPicPr>
          <p:cNvPr id="11" name="Picture 10">
            <a:extLst>
              <a:ext uri="{FF2B5EF4-FFF2-40B4-BE49-F238E27FC236}">
                <a16:creationId xmlns:a16="http://schemas.microsoft.com/office/drawing/2014/main" id="{A90B5BCA-1F2F-4743-A5F2-384257800D7E}"/>
              </a:ext>
            </a:extLst>
          </p:cNvPr>
          <p:cNvPicPr>
            <a:picLocks noChangeAspect="1"/>
          </p:cNvPicPr>
          <p:nvPr/>
        </p:nvPicPr>
        <p:blipFill rotWithShape="1">
          <a:blip r:embed="rId3"/>
          <a:srcRect t="93840" r="6144"/>
          <a:stretch/>
        </p:blipFill>
        <p:spPr>
          <a:xfrm>
            <a:off x="605969" y="5691498"/>
            <a:ext cx="4538599" cy="285455"/>
          </a:xfrm>
          <a:prstGeom prst="rect">
            <a:avLst/>
          </a:prstGeom>
        </p:spPr>
      </p:pic>
      <p:sp>
        <p:nvSpPr>
          <p:cNvPr id="12" name="Content Placeholder 5">
            <a:extLst>
              <a:ext uri="{FF2B5EF4-FFF2-40B4-BE49-F238E27FC236}">
                <a16:creationId xmlns:a16="http://schemas.microsoft.com/office/drawing/2014/main" id="{D0E38035-008D-4E2A-B195-BF1D13ADA127}"/>
              </a:ext>
            </a:extLst>
          </p:cNvPr>
          <p:cNvSpPr txBox="1">
            <a:spLocks/>
          </p:cNvSpPr>
          <p:nvPr/>
        </p:nvSpPr>
        <p:spPr>
          <a:xfrm>
            <a:off x="2408986" y="5235203"/>
            <a:ext cx="727320" cy="616957"/>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CA" dirty="0"/>
              <a:t>…</a:t>
            </a:r>
          </a:p>
          <a:p>
            <a:endParaRPr lang="en-CA" dirty="0"/>
          </a:p>
        </p:txBody>
      </p:sp>
    </p:spTree>
    <p:extLst>
      <p:ext uri="{BB962C8B-B14F-4D97-AF65-F5344CB8AC3E}">
        <p14:creationId xmlns:p14="http://schemas.microsoft.com/office/powerpoint/2010/main" val="3742451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72CB01-A20B-48BA-AEDF-CD8DCCFB2039}"/>
              </a:ext>
            </a:extLst>
          </p:cNvPr>
          <p:cNvSpPr>
            <a:spLocks noGrp="1"/>
          </p:cNvSpPr>
          <p:nvPr>
            <p:ph type="title"/>
          </p:nvPr>
        </p:nvSpPr>
        <p:spPr/>
        <p:txBody>
          <a:bodyPr/>
          <a:lstStyle/>
          <a:p>
            <a:r>
              <a:rPr lang="en-CA" dirty="0"/>
              <a:t>Index</a:t>
            </a:r>
          </a:p>
        </p:txBody>
      </p:sp>
      <p:sp>
        <p:nvSpPr>
          <p:cNvPr id="7" name="Content Placeholder 6">
            <a:extLst>
              <a:ext uri="{FF2B5EF4-FFF2-40B4-BE49-F238E27FC236}">
                <a16:creationId xmlns:a16="http://schemas.microsoft.com/office/drawing/2014/main" id="{F33CD7B8-A603-4D2B-9164-B69A810AA541}"/>
              </a:ext>
            </a:extLst>
          </p:cNvPr>
          <p:cNvSpPr>
            <a:spLocks noGrp="1"/>
          </p:cNvSpPr>
          <p:nvPr>
            <p:ph sz="half" idx="2"/>
          </p:nvPr>
        </p:nvSpPr>
        <p:spPr>
          <a:xfrm>
            <a:off x="6845181" y="1880076"/>
            <a:ext cx="3580689" cy="4469450"/>
          </a:xfrm>
        </p:spPr>
        <p:txBody>
          <a:bodyPr>
            <a:normAutofit/>
          </a:bodyPr>
          <a:lstStyle/>
          <a:p>
            <a:r>
              <a:rPr lang="en-CA" sz="2400" dirty="0"/>
              <a:t>Introduction</a:t>
            </a:r>
          </a:p>
          <a:p>
            <a:r>
              <a:rPr lang="en-CA" sz="2400" dirty="0"/>
              <a:t>Problem Statement</a:t>
            </a:r>
          </a:p>
          <a:p>
            <a:r>
              <a:rPr lang="en-CA" sz="2400" dirty="0"/>
              <a:t>Dataset</a:t>
            </a:r>
          </a:p>
          <a:p>
            <a:r>
              <a:rPr lang="en-CA" sz="2400" dirty="0"/>
              <a:t>Data Statistics</a:t>
            </a:r>
          </a:p>
          <a:p>
            <a:r>
              <a:rPr lang="en-CA" sz="2400" dirty="0"/>
              <a:t>Feature Extraction</a:t>
            </a:r>
          </a:p>
          <a:p>
            <a:r>
              <a:rPr lang="en-CA" sz="2400" dirty="0"/>
              <a:t>Transformer Models</a:t>
            </a:r>
          </a:p>
          <a:p>
            <a:r>
              <a:rPr lang="en-CA" sz="2400" dirty="0"/>
              <a:t>Continuing Work</a:t>
            </a:r>
          </a:p>
          <a:p>
            <a:r>
              <a:rPr lang="en-CA" sz="2400" dirty="0"/>
              <a:t>Literature Review</a:t>
            </a:r>
          </a:p>
          <a:p>
            <a:endParaRPr lang="en-CA" dirty="0"/>
          </a:p>
        </p:txBody>
      </p:sp>
      <p:pic>
        <p:nvPicPr>
          <p:cNvPr id="1026" name="Picture 2" descr="Hotels by Hilton - Book the Best Rates Across All Brands">
            <a:extLst>
              <a:ext uri="{FF2B5EF4-FFF2-40B4-BE49-F238E27FC236}">
                <a16:creationId xmlns:a16="http://schemas.microsoft.com/office/drawing/2014/main" id="{A19A0432-DF5D-4FD2-BD4B-72FA78255CD1}"/>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690484" y="2298015"/>
            <a:ext cx="4888940" cy="325675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a:extLst>
              <a:ext uri="{FF2B5EF4-FFF2-40B4-BE49-F238E27FC236}">
                <a16:creationId xmlns:a16="http://schemas.microsoft.com/office/drawing/2014/main" id="{5F1DD64B-5F00-464F-9465-FF70D586D24C}"/>
              </a:ext>
            </a:extLst>
          </p:cNvPr>
          <p:cNvPicPr>
            <a:picLocks noChangeAspect="1"/>
          </p:cNvPicPr>
          <p:nvPr/>
        </p:nvPicPr>
        <p:blipFill rotWithShape="1">
          <a:blip r:embed="rId3"/>
          <a:srcRect t="35412" b="36463"/>
          <a:stretch/>
        </p:blipFill>
        <p:spPr>
          <a:xfrm>
            <a:off x="5579424" y="484070"/>
            <a:ext cx="4876800" cy="1371601"/>
          </a:xfrm>
          <a:prstGeom prst="rect">
            <a:avLst/>
          </a:prstGeom>
        </p:spPr>
      </p:pic>
    </p:spTree>
    <p:extLst>
      <p:ext uri="{BB962C8B-B14F-4D97-AF65-F5344CB8AC3E}">
        <p14:creationId xmlns:p14="http://schemas.microsoft.com/office/powerpoint/2010/main" val="6529996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A4C65-BFAC-411D-9684-B25C3596AF38}"/>
              </a:ext>
            </a:extLst>
          </p:cNvPr>
          <p:cNvSpPr>
            <a:spLocks noGrp="1"/>
          </p:cNvSpPr>
          <p:nvPr>
            <p:ph type="title"/>
          </p:nvPr>
        </p:nvSpPr>
        <p:spPr/>
        <p:txBody>
          <a:bodyPr/>
          <a:lstStyle/>
          <a:p>
            <a:r>
              <a:rPr lang="en-CA" dirty="0"/>
              <a:t>Transformer Models</a:t>
            </a:r>
          </a:p>
        </p:txBody>
      </p:sp>
      <p:sp>
        <p:nvSpPr>
          <p:cNvPr id="6" name="Content Placeholder 5">
            <a:extLst>
              <a:ext uri="{FF2B5EF4-FFF2-40B4-BE49-F238E27FC236}">
                <a16:creationId xmlns:a16="http://schemas.microsoft.com/office/drawing/2014/main" id="{3649E43D-A6EE-4637-B3D9-E72E811CDCAB}"/>
              </a:ext>
            </a:extLst>
          </p:cNvPr>
          <p:cNvSpPr>
            <a:spLocks noGrp="1"/>
          </p:cNvSpPr>
          <p:nvPr>
            <p:ph sz="half" idx="2"/>
          </p:nvPr>
        </p:nvSpPr>
        <p:spPr>
          <a:xfrm>
            <a:off x="6370320" y="2103119"/>
            <a:ext cx="4754880" cy="4007123"/>
          </a:xfrm>
        </p:spPr>
        <p:txBody>
          <a:bodyPr>
            <a:normAutofit fontScale="92500"/>
          </a:bodyPr>
          <a:lstStyle/>
          <a:p>
            <a:r>
              <a:rPr lang="en-CA" b="1" dirty="0">
                <a:solidFill>
                  <a:srgbClr val="0070C0"/>
                </a:solidFill>
              </a:rPr>
              <a:t>ELECTRA</a:t>
            </a:r>
          </a:p>
          <a:p>
            <a:pPr lvl="1"/>
            <a:r>
              <a:rPr lang="en-CA" b="1" dirty="0">
                <a:solidFill>
                  <a:srgbClr val="0070C0"/>
                </a:solidFill>
              </a:rPr>
              <a:t>Very lightweight model</a:t>
            </a:r>
          </a:p>
          <a:p>
            <a:pPr lvl="1"/>
            <a:r>
              <a:rPr lang="en-CA" b="1" dirty="0">
                <a:solidFill>
                  <a:srgbClr val="0070C0"/>
                </a:solidFill>
              </a:rPr>
              <a:t>Uses replaced token detection, similar to a GAN network, rather than missing tokens</a:t>
            </a:r>
          </a:p>
          <a:p>
            <a:pPr lvl="1"/>
            <a:r>
              <a:rPr lang="en-CA" b="1" dirty="0">
                <a:solidFill>
                  <a:srgbClr val="0070C0"/>
                </a:solidFill>
              </a:rPr>
              <a:t>Performance exceeds human baselines (rank 21)</a:t>
            </a:r>
          </a:p>
          <a:p>
            <a:r>
              <a:rPr lang="en-CA" b="1" dirty="0"/>
              <a:t>ERNIE</a:t>
            </a:r>
          </a:p>
          <a:p>
            <a:pPr lvl="1"/>
            <a:r>
              <a:rPr lang="en-CA" dirty="0"/>
              <a:t>3</a:t>
            </a:r>
            <a:r>
              <a:rPr lang="en-CA" baseline="30000" dirty="0"/>
              <a:t>rd</a:t>
            </a:r>
            <a:r>
              <a:rPr lang="en-CA" dirty="0"/>
              <a:t> ranked on the leaderboard</a:t>
            </a:r>
          </a:p>
          <a:p>
            <a:pPr lvl="1"/>
            <a:r>
              <a:rPr lang="en-CA" dirty="0"/>
              <a:t>Much larger model than Electra</a:t>
            </a:r>
          </a:p>
          <a:p>
            <a:pPr lvl="1"/>
            <a:r>
              <a:rPr lang="en-CA" dirty="0"/>
              <a:t>Available as a transformer model</a:t>
            </a:r>
          </a:p>
          <a:p>
            <a:r>
              <a:rPr lang="en-CA" b="1" dirty="0"/>
              <a:t>Vega</a:t>
            </a:r>
          </a:p>
          <a:p>
            <a:pPr lvl="1"/>
            <a:r>
              <a:rPr lang="en-CA" dirty="0"/>
              <a:t>Current GLUE leader</a:t>
            </a:r>
          </a:p>
          <a:p>
            <a:pPr lvl="1"/>
            <a:r>
              <a:rPr lang="en-CA" dirty="0"/>
              <a:t>Not available in the </a:t>
            </a:r>
            <a:r>
              <a:rPr lang="en-CA" dirty="0" err="1"/>
              <a:t>HuggingFace</a:t>
            </a:r>
            <a:r>
              <a:rPr lang="en-CA" dirty="0"/>
              <a:t> transformers library</a:t>
            </a:r>
          </a:p>
          <a:p>
            <a:pPr lvl="1"/>
            <a:r>
              <a:rPr lang="en-CA" dirty="0"/>
              <a:t>No paper currently published</a:t>
            </a:r>
          </a:p>
        </p:txBody>
      </p:sp>
      <p:pic>
        <p:nvPicPr>
          <p:cNvPr id="8" name="Picture 7">
            <a:extLst>
              <a:ext uri="{FF2B5EF4-FFF2-40B4-BE49-F238E27FC236}">
                <a16:creationId xmlns:a16="http://schemas.microsoft.com/office/drawing/2014/main" id="{1C843179-1611-4EF4-8C5E-EEECA569CE5D}"/>
              </a:ext>
            </a:extLst>
          </p:cNvPr>
          <p:cNvPicPr>
            <a:picLocks noChangeAspect="1"/>
          </p:cNvPicPr>
          <p:nvPr/>
        </p:nvPicPr>
        <p:blipFill>
          <a:blip r:embed="rId2"/>
          <a:stretch>
            <a:fillRect/>
          </a:stretch>
        </p:blipFill>
        <p:spPr>
          <a:xfrm>
            <a:off x="699972" y="1717715"/>
            <a:ext cx="3048425" cy="552527"/>
          </a:xfrm>
          <a:prstGeom prst="rect">
            <a:avLst/>
          </a:prstGeom>
        </p:spPr>
      </p:pic>
      <p:pic>
        <p:nvPicPr>
          <p:cNvPr id="10" name="Picture 9">
            <a:extLst>
              <a:ext uri="{FF2B5EF4-FFF2-40B4-BE49-F238E27FC236}">
                <a16:creationId xmlns:a16="http://schemas.microsoft.com/office/drawing/2014/main" id="{76FAB7AD-8953-4BDB-B600-FE32AFA16D56}"/>
              </a:ext>
            </a:extLst>
          </p:cNvPr>
          <p:cNvPicPr>
            <a:picLocks noChangeAspect="1"/>
          </p:cNvPicPr>
          <p:nvPr/>
        </p:nvPicPr>
        <p:blipFill rotWithShape="1">
          <a:blip r:embed="rId3"/>
          <a:srcRect r="6144" b="34065"/>
          <a:stretch/>
        </p:blipFill>
        <p:spPr>
          <a:xfrm>
            <a:off x="605969" y="2270242"/>
            <a:ext cx="4538599" cy="3055204"/>
          </a:xfrm>
          <a:prstGeom prst="rect">
            <a:avLst/>
          </a:prstGeom>
        </p:spPr>
      </p:pic>
      <p:pic>
        <p:nvPicPr>
          <p:cNvPr id="11" name="Picture 10">
            <a:extLst>
              <a:ext uri="{FF2B5EF4-FFF2-40B4-BE49-F238E27FC236}">
                <a16:creationId xmlns:a16="http://schemas.microsoft.com/office/drawing/2014/main" id="{A90B5BCA-1F2F-4743-A5F2-384257800D7E}"/>
              </a:ext>
            </a:extLst>
          </p:cNvPr>
          <p:cNvPicPr>
            <a:picLocks noChangeAspect="1"/>
          </p:cNvPicPr>
          <p:nvPr/>
        </p:nvPicPr>
        <p:blipFill rotWithShape="1">
          <a:blip r:embed="rId3"/>
          <a:srcRect t="93840" r="6144"/>
          <a:stretch/>
        </p:blipFill>
        <p:spPr>
          <a:xfrm>
            <a:off x="605969" y="5691498"/>
            <a:ext cx="4538599" cy="285455"/>
          </a:xfrm>
          <a:prstGeom prst="rect">
            <a:avLst/>
          </a:prstGeom>
        </p:spPr>
      </p:pic>
      <p:sp>
        <p:nvSpPr>
          <p:cNvPr id="12" name="Content Placeholder 5">
            <a:extLst>
              <a:ext uri="{FF2B5EF4-FFF2-40B4-BE49-F238E27FC236}">
                <a16:creationId xmlns:a16="http://schemas.microsoft.com/office/drawing/2014/main" id="{D0E38035-008D-4E2A-B195-BF1D13ADA127}"/>
              </a:ext>
            </a:extLst>
          </p:cNvPr>
          <p:cNvSpPr txBox="1">
            <a:spLocks/>
          </p:cNvSpPr>
          <p:nvPr/>
        </p:nvSpPr>
        <p:spPr>
          <a:xfrm>
            <a:off x="2408986" y="5235203"/>
            <a:ext cx="727320" cy="616957"/>
          </a:xfrm>
          <a:prstGeom prst="rect">
            <a:avLst/>
          </a:prstGeom>
        </p:spPr>
        <p:txBody>
          <a:bodyPr vert="horz" lIns="91440" tIns="45720" rIns="91440" bIns="45720" rtlCol="0">
            <a:normAutofit/>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CA" dirty="0"/>
              <a:t>…</a:t>
            </a:r>
          </a:p>
          <a:p>
            <a:endParaRPr lang="en-CA" dirty="0"/>
          </a:p>
        </p:txBody>
      </p:sp>
    </p:spTree>
    <p:extLst>
      <p:ext uri="{BB962C8B-B14F-4D97-AF65-F5344CB8AC3E}">
        <p14:creationId xmlns:p14="http://schemas.microsoft.com/office/powerpoint/2010/main" val="18424227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B6C131D3-2A73-4074-9394-43DDF6D54FA6}"/>
              </a:ext>
            </a:extLst>
          </p:cNvPr>
          <p:cNvSpPr>
            <a:spLocks noGrp="1"/>
          </p:cNvSpPr>
          <p:nvPr>
            <p:ph type="title"/>
          </p:nvPr>
        </p:nvSpPr>
        <p:spPr/>
        <p:txBody>
          <a:bodyPr/>
          <a:lstStyle/>
          <a:p>
            <a:r>
              <a:rPr lang="en-CA" dirty="0"/>
              <a:t>Continuing Work</a:t>
            </a:r>
          </a:p>
        </p:txBody>
      </p:sp>
      <p:sp>
        <p:nvSpPr>
          <p:cNvPr id="8" name="Content Placeholder 7">
            <a:extLst>
              <a:ext uri="{FF2B5EF4-FFF2-40B4-BE49-F238E27FC236}">
                <a16:creationId xmlns:a16="http://schemas.microsoft.com/office/drawing/2014/main" id="{A5C2B819-85AE-46DE-939B-1BDAE41FFEF5}"/>
              </a:ext>
            </a:extLst>
          </p:cNvPr>
          <p:cNvSpPr>
            <a:spLocks noGrp="1"/>
          </p:cNvSpPr>
          <p:nvPr>
            <p:ph sz="half" idx="1"/>
          </p:nvPr>
        </p:nvSpPr>
        <p:spPr/>
        <p:txBody>
          <a:bodyPr>
            <a:normAutofit/>
          </a:bodyPr>
          <a:lstStyle/>
          <a:p>
            <a:r>
              <a:rPr lang="en-CA" sz="2400" dirty="0"/>
              <a:t>Training the transformer model</a:t>
            </a:r>
          </a:p>
          <a:p>
            <a:r>
              <a:rPr lang="en-CA" sz="2400" dirty="0"/>
              <a:t>Extracting feature influence measurements from the transformer</a:t>
            </a:r>
          </a:p>
          <a:p>
            <a:pPr lvl="1"/>
            <a:r>
              <a:rPr lang="en-CA" sz="2000" dirty="0"/>
              <a:t>Overall</a:t>
            </a:r>
          </a:p>
          <a:p>
            <a:pPr lvl="1"/>
            <a:r>
              <a:rPr lang="en-CA" sz="2000" dirty="0"/>
              <a:t>By Pandemic Timing</a:t>
            </a:r>
          </a:p>
          <a:p>
            <a:pPr lvl="1"/>
            <a:r>
              <a:rPr lang="en-CA" sz="2000" dirty="0"/>
              <a:t>By Sentiment</a:t>
            </a:r>
          </a:p>
          <a:p>
            <a:pPr lvl="1"/>
            <a:r>
              <a:rPr lang="en-CA" sz="2000" dirty="0"/>
              <a:t>By State</a:t>
            </a:r>
          </a:p>
          <a:p>
            <a:pPr lvl="1"/>
            <a:r>
              <a:rPr lang="en-CA" sz="2000" dirty="0"/>
              <a:t>By Region</a:t>
            </a:r>
          </a:p>
          <a:p>
            <a:r>
              <a:rPr lang="en-CA" sz="2400" dirty="0"/>
              <a:t>Create a website to display findings</a:t>
            </a:r>
          </a:p>
        </p:txBody>
      </p:sp>
      <p:pic>
        <p:nvPicPr>
          <p:cNvPr id="2050" name="Picture 2">
            <a:extLst>
              <a:ext uri="{FF2B5EF4-FFF2-40B4-BE49-F238E27FC236}">
                <a16:creationId xmlns:a16="http://schemas.microsoft.com/office/drawing/2014/main" id="{4F843ACB-16D8-4C8B-83B5-4F6A9FC00729}"/>
              </a:ext>
            </a:extLst>
          </p:cNvPr>
          <p:cNvPicPr>
            <a:picLocks noGrp="1" noChangeAspect="1" noChangeArrowheads="1"/>
          </p:cNvPicPr>
          <p:nvPr>
            <p:ph sz="half" idx="2"/>
          </p:nvPr>
        </p:nvPicPr>
        <p:blipFill rotWithShape="1">
          <a:blip r:embed="rId2">
            <a:extLst>
              <a:ext uri="{28A0092B-C50C-407E-A947-70E740481C1C}">
                <a14:useLocalDpi xmlns:a14="http://schemas.microsoft.com/office/drawing/2010/main" val="0"/>
              </a:ext>
            </a:extLst>
          </a:blip>
          <a:srcRect l="1" t="1" r="643" b="2900"/>
          <a:stretch/>
        </p:blipFill>
        <p:spPr bwMode="auto">
          <a:xfrm>
            <a:off x="7443388" y="1229472"/>
            <a:ext cx="3401224" cy="498593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6763808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E4C70-C254-4B5C-AD1F-6096781B5FF2}"/>
              </a:ext>
            </a:extLst>
          </p:cNvPr>
          <p:cNvSpPr>
            <a:spLocks noGrp="1"/>
          </p:cNvSpPr>
          <p:nvPr>
            <p:ph type="title"/>
          </p:nvPr>
        </p:nvSpPr>
        <p:spPr/>
        <p:txBody>
          <a:bodyPr/>
          <a:lstStyle/>
          <a:p>
            <a:r>
              <a:rPr lang="en-CA" dirty="0"/>
              <a:t>Literature Review</a:t>
            </a:r>
          </a:p>
        </p:txBody>
      </p:sp>
      <p:sp>
        <p:nvSpPr>
          <p:cNvPr id="3" name="Content Placeholder 2">
            <a:extLst>
              <a:ext uri="{FF2B5EF4-FFF2-40B4-BE49-F238E27FC236}">
                <a16:creationId xmlns:a16="http://schemas.microsoft.com/office/drawing/2014/main" id="{89850D14-CEDB-49D6-A117-076FE2A1071C}"/>
              </a:ext>
            </a:extLst>
          </p:cNvPr>
          <p:cNvSpPr>
            <a:spLocks noGrp="1"/>
          </p:cNvSpPr>
          <p:nvPr>
            <p:ph idx="1"/>
          </p:nvPr>
        </p:nvSpPr>
        <p:spPr>
          <a:xfrm>
            <a:off x="1066800" y="2014194"/>
            <a:ext cx="10058400" cy="4429335"/>
          </a:xfrm>
        </p:spPr>
        <p:txBody>
          <a:bodyPr>
            <a:normAutofit lnSpcReduction="10000"/>
          </a:bodyPr>
          <a:lstStyle/>
          <a:p>
            <a:r>
              <a:rPr lang="en-CA" dirty="0"/>
              <a:t>Bird, S., Klein, E., &amp; </a:t>
            </a:r>
            <a:r>
              <a:rPr lang="en-CA" dirty="0" err="1"/>
              <a:t>Loper</a:t>
            </a:r>
            <a:r>
              <a:rPr lang="en-CA" dirty="0"/>
              <a:t>, E. (2009). Natural Language Processing with Python: Analyzing Text with the Natural Language Toolkit. O'Reilly Media, Inc.</a:t>
            </a:r>
          </a:p>
          <a:p>
            <a:r>
              <a:rPr lang="en-CA" dirty="0"/>
              <a:t>Clark, K., Luong, M. T., Le, Q. V., &amp; Manning, C. D. (2020). Electra: Pre-training text encoders as discriminators rather than generators. </a:t>
            </a:r>
            <a:r>
              <a:rPr lang="en-CA" dirty="0" err="1"/>
              <a:t>arXiv</a:t>
            </a:r>
            <a:r>
              <a:rPr lang="en-CA" dirty="0"/>
              <a:t> preprint arXiv:2003.10555.</a:t>
            </a:r>
          </a:p>
          <a:p>
            <a:r>
              <a:rPr lang="en-CA" dirty="0"/>
              <a:t>Guo, S.; Wang, Q. Application of Knowledge Distillation Based on Transfer Learning of ERNIE Model in Intelligent Dialogue Intention Recognition. Sensors 2022, 22, 1270. </a:t>
            </a:r>
            <a:r>
              <a:rPr lang="en-CA" dirty="0">
                <a:hlinkClick r:id="rId2"/>
              </a:rPr>
              <a:t>https://doi.org/10.3390/s22031270</a:t>
            </a:r>
            <a:endParaRPr lang="en-CA" dirty="0"/>
          </a:p>
          <a:p>
            <a:r>
              <a:rPr lang="en-CA" dirty="0"/>
              <a:t>Vivek, S. (2018, December 17). Automated keyword extraction from articles using NLP. Medium. Retrieved February 10, 2022, from https://medium.com/analytics-vidhya/automated-keyword-extraction-from-articles-using-nlp-bfd864f41b34 </a:t>
            </a:r>
          </a:p>
          <a:p>
            <a:r>
              <a:rPr lang="en-CA" dirty="0"/>
              <a:t>Strategic Report - Industry Overview 2020. IHG Hotels and Resorts - Annual reports. (2020). Retrieved January 20, 2022, from </a:t>
            </a:r>
            <a:r>
              <a:rPr lang="en-CA" dirty="0">
                <a:hlinkClick r:id="rId3"/>
              </a:rPr>
              <a:t>https://www.ihgplc.com/-/media/FBBD6EBDD4D14EAD88A08E62F7911E74.ashx</a:t>
            </a:r>
            <a:endParaRPr lang="en-CA" dirty="0"/>
          </a:p>
          <a:p>
            <a:r>
              <a:rPr lang="en-CA" dirty="0"/>
              <a:t>Q3 2021 US Hotel Figures. CBREUS Insights and Research. (2021). Retrieved January 21, 2022, from Q3 2021 US Hotel Figures</a:t>
            </a:r>
          </a:p>
          <a:p>
            <a:endParaRPr lang="en-CA" dirty="0"/>
          </a:p>
        </p:txBody>
      </p:sp>
    </p:spTree>
    <p:extLst>
      <p:ext uri="{BB962C8B-B14F-4D97-AF65-F5344CB8AC3E}">
        <p14:creationId xmlns:p14="http://schemas.microsoft.com/office/powerpoint/2010/main" val="18352443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1A6C1932-3BDC-4BCB-AA55-AB0A41A99B5B}"/>
              </a:ext>
            </a:extLst>
          </p:cNvPr>
          <p:cNvSpPr>
            <a:spLocks noGrp="1"/>
          </p:cNvSpPr>
          <p:nvPr>
            <p:ph type="ctrTitle"/>
          </p:nvPr>
        </p:nvSpPr>
        <p:spPr/>
        <p:txBody>
          <a:bodyPr/>
          <a:lstStyle/>
          <a:p>
            <a:r>
              <a:rPr lang="en-CA" cap="none" dirty="0"/>
              <a:t>Thank you for Listening</a:t>
            </a:r>
            <a:endParaRPr lang="en-CA" dirty="0"/>
          </a:p>
        </p:txBody>
      </p:sp>
      <p:sp>
        <p:nvSpPr>
          <p:cNvPr id="9" name="Subtitle 8">
            <a:extLst>
              <a:ext uri="{FF2B5EF4-FFF2-40B4-BE49-F238E27FC236}">
                <a16:creationId xmlns:a16="http://schemas.microsoft.com/office/drawing/2014/main" id="{98E6B59B-C65C-46B4-A665-2C65F036135E}"/>
              </a:ext>
            </a:extLst>
          </p:cNvPr>
          <p:cNvSpPr>
            <a:spLocks noGrp="1"/>
          </p:cNvSpPr>
          <p:nvPr>
            <p:ph type="subTitle" idx="1"/>
          </p:nvPr>
        </p:nvSpPr>
        <p:spPr>
          <a:xfrm>
            <a:off x="1562100" y="4033616"/>
            <a:ext cx="9070848" cy="1105648"/>
          </a:xfrm>
        </p:spPr>
        <p:txBody>
          <a:bodyPr>
            <a:normAutofit/>
          </a:bodyPr>
          <a:lstStyle/>
          <a:p>
            <a:r>
              <a:rPr lang="en-CA" sz="5400" dirty="0"/>
              <a:t>Any Questions?</a:t>
            </a:r>
          </a:p>
        </p:txBody>
      </p:sp>
    </p:spTree>
    <p:extLst>
      <p:ext uri="{BB962C8B-B14F-4D97-AF65-F5344CB8AC3E}">
        <p14:creationId xmlns:p14="http://schemas.microsoft.com/office/powerpoint/2010/main" val="26695222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098B81F-5730-40A9-A64C-8183EEC2D07E}"/>
              </a:ext>
            </a:extLst>
          </p:cNvPr>
          <p:cNvSpPr>
            <a:spLocks noGrp="1"/>
          </p:cNvSpPr>
          <p:nvPr>
            <p:ph type="title"/>
          </p:nvPr>
        </p:nvSpPr>
        <p:spPr>
          <a:xfrm>
            <a:off x="1563623" y="2094308"/>
            <a:ext cx="9070848" cy="3212629"/>
          </a:xfrm>
        </p:spPr>
        <p:txBody>
          <a:bodyPr/>
          <a:lstStyle/>
          <a:p>
            <a:r>
              <a:rPr lang="en-CA" cap="none" dirty="0"/>
              <a:t>Supplemental Slides</a:t>
            </a:r>
          </a:p>
        </p:txBody>
      </p:sp>
    </p:spTree>
    <p:extLst>
      <p:ext uri="{BB962C8B-B14F-4D97-AF65-F5344CB8AC3E}">
        <p14:creationId xmlns:p14="http://schemas.microsoft.com/office/powerpoint/2010/main" val="40859370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F3CA0A-7A7E-4CA7-99B9-E0F3F0D42E2E}"/>
              </a:ext>
            </a:extLst>
          </p:cNvPr>
          <p:cNvSpPr>
            <a:spLocks noGrp="1"/>
          </p:cNvSpPr>
          <p:nvPr>
            <p:ph type="title"/>
          </p:nvPr>
        </p:nvSpPr>
        <p:spPr/>
        <p:txBody>
          <a:bodyPr/>
          <a:lstStyle/>
          <a:p>
            <a:r>
              <a:rPr lang="en-CA" dirty="0"/>
              <a:t>Total Unique Hotels by State</a:t>
            </a:r>
          </a:p>
        </p:txBody>
      </p:sp>
      <p:pic>
        <p:nvPicPr>
          <p:cNvPr id="5" name="Picture 4">
            <a:extLst>
              <a:ext uri="{FF2B5EF4-FFF2-40B4-BE49-F238E27FC236}">
                <a16:creationId xmlns:a16="http://schemas.microsoft.com/office/drawing/2014/main" id="{11152FB4-96C0-44EE-AD34-6CBB04222E1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95015" y="2096398"/>
            <a:ext cx="9201969" cy="4259763"/>
          </a:xfrm>
          <a:prstGeom prst="rect">
            <a:avLst/>
          </a:prstGeom>
        </p:spPr>
      </p:pic>
    </p:spTree>
    <p:extLst>
      <p:ext uri="{BB962C8B-B14F-4D97-AF65-F5344CB8AC3E}">
        <p14:creationId xmlns:p14="http://schemas.microsoft.com/office/powerpoint/2010/main" val="779675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3F0FD-75B3-43C5-865C-0A77B35A4333}"/>
              </a:ext>
            </a:extLst>
          </p:cNvPr>
          <p:cNvSpPr>
            <a:spLocks noGrp="1"/>
          </p:cNvSpPr>
          <p:nvPr>
            <p:ph type="title"/>
          </p:nvPr>
        </p:nvSpPr>
        <p:spPr/>
        <p:txBody>
          <a:bodyPr/>
          <a:lstStyle/>
          <a:p>
            <a:r>
              <a:rPr lang="en-CA" dirty="0"/>
              <a:t>Total Unique Reviews by State</a:t>
            </a:r>
          </a:p>
        </p:txBody>
      </p:sp>
      <p:pic>
        <p:nvPicPr>
          <p:cNvPr id="5" name="Picture 4">
            <a:extLst>
              <a:ext uri="{FF2B5EF4-FFF2-40B4-BE49-F238E27FC236}">
                <a16:creationId xmlns:a16="http://schemas.microsoft.com/office/drawing/2014/main" id="{32BA9D98-2D41-4B1C-AD08-65D8D9C61DF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330848" y="2138968"/>
            <a:ext cx="9530304" cy="4308676"/>
          </a:xfrm>
          <a:prstGeom prst="rect">
            <a:avLst/>
          </a:prstGeom>
        </p:spPr>
      </p:pic>
    </p:spTree>
    <p:extLst>
      <p:ext uri="{BB962C8B-B14F-4D97-AF65-F5344CB8AC3E}">
        <p14:creationId xmlns:p14="http://schemas.microsoft.com/office/powerpoint/2010/main" val="16619840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B9E1A2-65D7-4B08-B2BD-89242F2E66AE}"/>
              </a:ext>
            </a:extLst>
          </p:cNvPr>
          <p:cNvSpPr>
            <a:spLocks noGrp="1"/>
          </p:cNvSpPr>
          <p:nvPr>
            <p:ph type="title"/>
          </p:nvPr>
        </p:nvSpPr>
        <p:spPr/>
        <p:txBody>
          <a:bodyPr/>
          <a:lstStyle/>
          <a:p>
            <a:r>
              <a:rPr lang="en-CA" dirty="0"/>
              <a:t>Mean Review by State with STD</a:t>
            </a:r>
          </a:p>
        </p:txBody>
      </p:sp>
      <p:pic>
        <p:nvPicPr>
          <p:cNvPr id="9" name="Content Placeholder 8">
            <a:extLst>
              <a:ext uri="{FF2B5EF4-FFF2-40B4-BE49-F238E27FC236}">
                <a16:creationId xmlns:a16="http://schemas.microsoft.com/office/drawing/2014/main" id="{631C054C-B8FD-4C41-982A-BC499CCD7A3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p:blipFill>
        <p:spPr>
          <a:xfrm>
            <a:off x="1389431" y="2016900"/>
            <a:ext cx="9413137" cy="4449223"/>
          </a:xfrm>
        </p:spPr>
      </p:pic>
    </p:spTree>
    <p:extLst>
      <p:ext uri="{BB962C8B-B14F-4D97-AF65-F5344CB8AC3E}">
        <p14:creationId xmlns:p14="http://schemas.microsoft.com/office/powerpoint/2010/main" val="20056473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D5C23-7A5C-4C69-9402-6FE7974E40DF}"/>
              </a:ext>
            </a:extLst>
          </p:cNvPr>
          <p:cNvSpPr>
            <a:spLocks noGrp="1"/>
          </p:cNvSpPr>
          <p:nvPr>
            <p:ph type="title"/>
          </p:nvPr>
        </p:nvSpPr>
        <p:spPr/>
        <p:txBody>
          <a:bodyPr>
            <a:normAutofit fontScale="90000"/>
          </a:bodyPr>
          <a:lstStyle/>
          <a:p>
            <a:r>
              <a:rPr lang="en-CA" dirty="0"/>
              <a:t>Change in Reviews by State – Pre and during Pandemic</a:t>
            </a:r>
          </a:p>
        </p:txBody>
      </p:sp>
      <p:pic>
        <p:nvPicPr>
          <p:cNvPr id="5" name="Picture 4">
            <a:extLst>
              <a:ext uri="{FF2B5EF4-FFF2-40B4-BE49-F238E27FC236}">
                <a16:creationId xmlns:a16="http://schemas.microsoft.com/office/drawing/2014/main" id="{D97DD45C-07F3-43C1-AB14-CBA4645DCC5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85374" y="2285440"/>
            <a:ext cx="11421251" cy="3602611"/>
          </a:xfrm>
          <a:prstGeom prst="rect">
            <a:avLst/>
          </a:prstGeom>
        </p:spPr>
      </p:pic>
    </p:spTree>
    <p:extLst>
      <p:ext uri="{BB962C8B-B14F-4D97-AF65-F5344CB8AC3E}">
        <p14:creationId xmlns:p14="http://schemas.microsoft.com/office/powerpoint/2010/main" val="419789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2E166-4313-4B7B-8927-EE4FEFE191D8}"/>
              </a:ext>
            </a:extLst>
          </p:cNvPr>
          <p:cNvSpPr>
            <a:spLocks noGrp="1"/>
          </p:cNvSpPr>
          <p:nvPr>
            <p:ph type="title"/>
          </p:nvPr>
        </p:nvSpPr>
        <p:spPr/>
        <p:txBody>
          <a:bodyPr/>
          <a:lstStyle/>
          <a:p>
            <a:r>
              <a:rPr lang="en-CA" dirty="0"/>
              <a:t>Introduction</a:t>
            </a:r>
          </a:p>
        </p:txBody>
      </p:sp>
      <p:pic>
        <p:nvPicPr>
          <p:cNvPr id="1026" name="Picture 2" descr="20 of America&amp;#39;s most beautiful hotels | CNN Travel">
            <a:extLst>
              <a:ext uri="{FF2B5EF4-FFF2-40B4-BE49-F238E27FC236}">
                <a16:creationId xmlns:a16="http://schemas.microsoft.com/office/drawing/2014/main" id="{E1B1FCAD-DF5C-43DB-A4C6-6E46B568BAEF}"/>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575476" y="2105256"/>
            <a:ext cx="5571800" cy="321404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Content Placeholder 4">
            <a:extLst>
              <a:ext uri="{FF2B5EF4-FFF2-40B4-BE49-F238E27FC236}">
                <a16:creationId xmlns:a16="http://schemas.microsoft.com/office/drawing/2014/main" id="{A572031E-6394-48B5-8AB1-3AEF88E17C54}"/>
              </a:ext>
            </a:extLst>
          </p:cNvPr>
          <p:cNvSpPr>
            <a:spLocks noGrp="1"/>
          </p:cNvSpPr>
          <p:nvPr>
            <p:ph sz="half" idx="2"/>
          </p:nvPr>
        </p:nvSpPr>
        <p:spPr/>
        <p:txBody>
          <a:bodyPr>
            <a:normAutofit/>
          </a:bodyPr>
          <a:lstStyle/>
          <a:p>
            <a:r>
              <a:rPr lang="en-CA" sz="2400" dirty="0"/>
              <a:t>The hotel industry, worth over 240 billion dollars globally*, was highly impacted by the Covid-19 pandemic.</a:t>
            </a:r>
          </a:p>
          <a:p>
            <a:endParaRPr lang="en-CA" sz="2400" dirty="0"/>
          </a:p>
          <a:p>
            <a:r>
              <a:rPr lang="en-CA" sz="2400" dirty="0"/>
              <a:t> Due to both health concerns and travel restrictions, occupancy declined more than 11%, and 4.4% of hotels permanently closed in 2020**.</a:t>
            </a:r>
          </a:p>
        </p:txBody>
      </p:sp>
      <p:sp>
        <p:nvSpPr>
          <p:cNvPr id="6" name="Content Placeholder 4">
            <a:extLst>
              <a:ext uri="{FF2B5EF4-FFF2-40B4-BE49-F238E27FC236}">
                <a16:creationId xmlns:a16="http://schemas.microsoft.com/office/drawing/2014/main" id="{C6938C3B-02EC-42B5-94CF-52956BB15654}"/>
              </a:ext>
            </a:extLst>
          </p:cNvPr>
          <p:cNvSpPr txBox="1">
            <a:spLocks/>
          </p:cNvSpPr>
          <p:nvPr/>
        </p:nvSpPr>
        <p:spPr>
          <a:xfrm>
            <a:off x="575476" y="5941086"/>
            <a:ext cx="11260448" cy="502444"/>
          </a:xfrm>
          <a:prstGeom prst="rect">
            <a:avLst/>
          </a:prstGeom>
        </p:spPr>
        <p:txBody>
          <a:bodyPr vert="horz" lIns="91440" tIns="45720" rIns="91440" bIns="45720" rtlCol="0">
            <a:normAutofit fontScale="92500" lnSpcReduction="10000"/>
          </a:bodyPr>
          <a:lst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pPr marL="0" indent="0">
              <a:buNone/>
            </a:pPr>
            <a:r>
              <a:rPr lang="en-CA" sz="1100" dirty="0">
                <a:solidFill>
                  <a:schemeClr val="tx2">
                    <a:lumMod val="50000"/>
                  </a:schemeClr>
                </a:solidFill>
              </a:rPr>
              <a:t>*Strategic Report - Industry Overview 2020. IHG Hotels and Resorts - Annual reports. (2020).</a:t>
            </a:r>
            <a:endParaRPr lang="en-CA" sz="1000" dirty="0">
              <a:solidFill>
                <a:schemeClr val="tx2">
                  <a:lumMod val="50000"/>
                </a:schemeClr>
              </a:solidFill>
            </a:endParaRPr>
          </a:p>
          <a:p>
            <a:pPr marL="0" indent="0">
              <a:buNone/>
            </a:pPr>
            <a:r>
              <a:rPr lang="en-CA" sz="1100" dirty="0">
                <a:solidFill>
                  <a:schemeClr val="tx2">
                    <a:lumMod val="50000"/>
                  </a:schemeClr>
                </a:solidFill>
              </a:rPr>
              <a:t>**Q3 2021 US Hotel Figures. CBREUS Insights and Research. (2021).</a:t>
            </a:r>
            <a:endParaRPr lang="en-CA" sz="1000" dirty="0">
              <a:solidFill>
                <a:schemeClr val="tx2">
                  <a:lumMod val="50000"/>
                </a:schemeClr>
              </a:solidFill>
            </a:endParaRPr>
          </a:p>
        </p:txBody>
      </p:sp>
    </p:spTree>
    <p:extLst>
      <p:ext uri="{BB962C8B-B14F-4D97-AF65-F5344CB8AC3E}">
        <p14:creationId xmlns:p14="http://schemas.microsoft.com/office/powerpoint/2010/main" val="138448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BAB51-A141-4C65-9C30-A0231555F9D9}"/>
              </a:ext>
            </a:extLst>
          </p:cNvPr>
          <p:cNvSpPr>
            <a:spLocks noGrp="1"/>
          </p:cNvSpPr>
          <p:nvPr>
            <p:ph type="title"/>
          </p:nvPr>
        </p:nvSpPr>
        <p:spPr/>
        <p:txBody>
          <a:bodyPr/>
          <a:lstStyle/>
          <a:p>
            <a:r>
              <a:rPr lang="en-CA" dirty="0"/>
              <a:t>Problem Statement</a:t>
            </a:r>
          </a:p>
        </p:txBody>
      </p:sp>
      <p:sp>
        <p:nvSpPr>
          <p:cNvPr id="3" name="Content Placeholder 2">
            <a:extLst>
              <a:ext uri="{FF2B5EF4-FFF2-40B4-BE49-F238E27FC236}">
                <a16:creationId xmlns:a16="http://schemas.microsoft.com/office/drawing/2014/main" id="{04AB7A56-9D1E-45B2-9074-07E90389F48B}"/>
              </a:ext>
            </a:extLst>
          </p:cNvPr>
          <p:cNvSpPr>
            <a:spLocks noGrp="1"/>
          </p:cNvSpPr>
          <p:nvPr>
            <p:ph idx="1"/>
          </p:nvPr>
        </p:nvSpPr>
        <p:spPr>
          <a:xfrm>
            <a:off x="1066800" y="2103119"/>
            <a:ext cx="10058400" cy="4246405"/>
          </a:xfrm>
        </p:spPr>
        <p:txBody>
          <a:bodyPr>
            <a:normAutofit/>
          </a:bodyPr>
          <a:lstStyle/>
          <a:p>
            <a:r>
              <a:rPr lang="en-CA" sz="2000" dirty="0"/>
              <a:t> Given the hotel industry’s intense competition for limited customers, knowing what factors have the highest impact on a visitor’s experience is critical to maintaining high review scores, satisfaction and occupancy.</a:t>
            </a:r>
          </a:p>
          <a:p>
            <a:pPr marL="0" indent="0">
              <a:buNone/>
            </a:pPr>
            <a:endParaRPr lang="en-CA" sz="2000" dirty="0"/>
          </a:p>
          <a:p>
            <a:r>
              <a:rPr lang="en-CA" sz="2000" dirty="0"/>
              <a:t>Discerning critical factors may be particularly important now, as customer expectations and requirements may have shifted during the pandemic. For example, sanitation practices are now on the forefront of customers’ minds, where previously they may have had less of an impact on reviews.</a:t>
            </a:r>
          </a:p>
          <a:p>
            <a:pPr marL="0" indent="0">
              <a:buNone/>
            </a:pPr>
            <a:endParaRPr lang="en-CA" sz="2000" dirty="0"/>
          </a:p>
          <a:p>
            <a:r>
              <a:rPr lang="en-CA" sz="2000" dirty="0"/>
              <a:t>Factors will be compared from reviews written both before and during the pandemic, to discern if priorities have changed.</a:t>
            </a:r>
          </a:p>
        </p:txBody>
      </p:sp>
    </p:spTree>
    <p:extLst>
      <p:ext uri="{BB962C8B-B14F-4D97-AF65-F5344CB8AC3E}">
        <p14:creationId xmlns:p14="http://schemas.microsoft.com/office/powerpoint/2010/main" val="1530549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4" end="4"/>
                                            </p:txEl>
                                          </p:spTgt>
                                        </p:tgtEl>
                                        <p:attrNameLst>
                                          <p:attrName>style.visibility</p:attrName>
                                        </p:attrNameLst>
                                      </p:cBhvr>
                                      <p:to>
                                        <p:strVal val="visible"/>
                                      </p:to>
                                    </p:set>
                                    <p:animEffect transition="in" filter="fade">
                                      <p:cBhvr>
                                        <p:cTn id="12"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4B2EC-88DD-4077-9917-C9416D4F90DF}"/>
              </a:ext>
            </a:extLst>
          </p:cNvPr>
          <p:cNvSpPr>
            <a:spLocks noGrp="1"/>
          </p:cNvSpPr>
          <p:nvPr>
            <p:ph type="title"/>
          </p:nvPr>
        </p:nvSpPr>
        <p:spPr/>
        <p:txBody>
          <a:bodyPr/>
          <a:lstStyle/>
          <a:p>
            <a:r>
              <a:rPr lang="en-CA" dirty="0"/>
              <a:t>Dataset - Cities</a:t>
            </a:r>
          </a:p>
        </p:txBody>
      </p:sp>
      <p:pic>
        <p:nvPicPr>
          <p:cNvPr id="10" name="Content Placeholder 9">
            <a:extLst>
              <a:ext uri="{FF2B5EF4-FFF2-40B4-BE49-F238E27FC236}">
                <a16:creationId xmlns:a16="http://schemas.microsoft.com/office/drawing/2014/main" id="{ECB69F52-F358-4095-9CFD-D85A867D51F5}"/>
              </a:ext>
            </a:extLst>
          </p:cNvPr>
          <p:cNvPicPr>
            <a:picLocks noGrp="1" noChangeAspect="1"/>
          </p:cNvPicPr>
          <p:nvPr>
            <p:ph sz="half" idx="1"/>
          </p:nvPr>
        </p:nvPicPr>
        <p:blipFill>
          <a:blip r:embed="rId2"/>
          <a:stretch>
            <a:fillRect/>
          </a:stretch>
        </p:blipFill>
        <p:spPr>
          <a:xfrm>
            <a:off x="646062" y="1667238"/>
            <a:ext cx="5100263" cy="4620803"/>
          </a:xfrm>
        </p:spPr>
      </p:pic>
      <p:sp>
        <p:nvSpPr>
          <p:cNvPr id="5" name="Content Placeholder 4">
            <a:extLst>
              <a:ext uri="{FF2B5EF4-FFF2-40B4-BE49-F238E27FC236}">
                <a16:creationId xmlns:a16="http://schemas.microsoft.com/office/drawing/2014/main" id="{E155A472-5A56-4DE9-ACA8-4BAE1707C66C}"/>
              </a:ext>
            </a:extLst>
          </p:cNvPr>
          <p:cNvSpPr>
            <a:spLocks noGrp="1"/>
          </p:cNvSpPr>
          <p:nvPr>
            <p:ph sz="half" idx="2"/>
          </p:nvPr>
        </p:nvSpPr>
        <p:spPr>
          <a:xfrm>
            <a:off x="5984341" y="1667238"/>
            <a:ext cx="5812323" cy="4620802"/>
          </a:xfrm>
        </p:spPr>
        <p:txBody>
          <a:bodyPr>
            <a:normAutofit/>
          </a:bodyPr>
          <a:lstStyle/>
          <a:p>
            <a:r>
              <a:rPr lang="en-CA" dirty="0"/>
              <a:t>For each </a:t>
            </a:r>
            <a:r>
              <a:rPr lang="en-CA" b="1" dirty="0"/>
              <a:t>State</a:t>
            </a:r>
            <a:r>
              <a:rPr lang="en-CA" dirty="0"/>
              <a:t>, download reviews for the most populous city</a:t>
            </a:r>
          </a:p>
          <a:p>
            <a:pPr lvl="1"/>
            <a:r>
              <a:rPr lang="en-CA" dirty="0"/>
              <a:t>Exception: Connecticut – New Haven instead of Bridgeport</a:t>
            </a:r>
          </a:p>
          <a:p>
            <a:r>
              <a:rPr lang="en-CA" dirty="0"/>
              <a:t>For each </a:t>
            </a:r>
            <a:r>
              <a:rPr lang="en-CA" b="1" dirty="0"/>
              <a:t>City</a:t>
            </a:r>
            <a:r>
              <a:rPr lang="en-CA" dirty="0"/>
              <a:t>, capture the number of properties, and loop through all pages of listings.</a:t>
            </a:r>
          </a:p>
          <a:p>
            <a:r>
              <a:rPr lang="en-CA" dirty="0"/>
              <a:t>Hotel Listing</a:t>
            </a:r>
          </a:p>
          <a:p>
            <a:pPr lvl="1"/>
            <a:r>
              <a:rPr lang="en-CA" dirty="0"/>
              <a:t>Collect link to hotel page if there are more than 50 reviews for the property</a:t>
            </a:r>
          </a:p>
          <a:p>
            <a:pPr lvl="2"/>
            <a:r>
              <a:rPr lang="en-CA" dirty="0"/>
              <a:t>This saves time, especially as many small properties do not have any reviews.</a:t>
            </a:r>
          </a:p>
          <a:p>
            <a:r>
              <a:rPr lang="en-CA" dirty="0"/>
              <a:t>Page Sorting</a:t>
            </a:r>
          </a:p>
          <a:p>
            <a:pPr lvl="1"/>
            <a:r>
              <a:rPr lang="en-CA" dirty="0"/>
              <a:t>The default sorting system weights for number of reviews, as well as star rating and cost</a:t>
            </a:r>
          </a:p>
          <a:p>
            <a:pPr lvl="2"/>
            <a:r>
              <a:rPr lang="en-CA" dirty="0"/>
              <a:t>Once more than half of the page has less than 50 reviews, stop scraping for hotel links.</a:t>
            </a:r>
          </a:p>
        </p:txBody>
      </p:sp>
      <p:sp>
        <p:nvSpPr>
          <p:cNvPr id="11" name="Rectangle 10">
            <a:extLst>
              <a:ext uri="{FF2B5EF4-FFF2-40B4-BE49-F238E27FC236}">
                <a16:creationId xmlns:a16="http://schemas.microsoft.com/office/drawing/2014/main" id="{13CA8012-45BD-4D9E-8298-24257E11E98D}"/>
              </a:ext>
            </a:extLst>
          </p:cNvPr>
          <p:cNvSpPr/>
          <p:nvPr/>
        </p:nvSpPr>
        <p:spPr>
          <a:xfrm>
            <a:off x="4597212" y="3671842"/>
            <a:ext cx="649905" cy="18800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BB4798F8-F762-4CE2-96E3-E12E7B37B55B}"/>
              </a:ext>
            </a:extLst>
          </p:cNvPr>
          <p:cNvSpPr/>
          <p:nvPr/>
        </p:nvSpPr>
        <p:spPr>
          <a:xfrm>
            <a:off x="2210514" y="3429000"/>
            <a:ext cx="899158" cy="24925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980F15D5-2DBB-4778-80E3-04285542F8DC}"/>
              </a:ext>
            </a:extLst>
          </p:cNvPr>
          <p:cNvSpPr/>
          <p:nvPr/>
        </p:nvSpPr>
        <p:spPr>
          <a:xfrm>
            <a:off x="4597212" y="5096759"/>
            <a:ext cx="649905" cy="18800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445148DC-D362-47DB-BE28-1BA08F8A56B7}"/>
              </a:ext>
            </a:extLst>
          </p:cNvPr>
          <p:cNvSpPr/>
          <p:nvPr/>
        </p:nvSpPr>
        <p:spPr>
          <a:xfrm>
            <a:off x="2210514" y="4902082"/>
            <a:ext cx="899158" cy="24925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06D593AD-400A-4F15-B2A0-E46A2FF18488}"/>
              </a:ext>
            </a:extLst>
          </p:cNvPr>
          <p:cNvSpPr/>
          <p:nvPr/>
        </p:nvSpPr>
        <p:spPr>
          <a:xfrm>
            <a:off x="646062" y="1667238"/>
            <a:ext cx="721265" cy="249251"/>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Rectangle 11">
            <a:extLst>
              <a:ext uri="{FF2B5EF4-FFF2-40B4-BE49-F238E27FC236}">
                <a16:creationId xmlns:a16="http://schemas.microsoft.com/office/drawing/2014/main" id="{02882763-962B-4BEA-80BC-1E8194B55018}"/>
              </a:ext>
            </a:extLst>
          </p:cNvPr>
          <p:cNvSpPr/>
          <p:nvPr/>
        </p:nvSpPr>
        <p:spPr>
          <a:xfrm>
            <a:off x="4597212" y="2345962"/>
            <a:ext cx="649905" cy="188006"/>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Rectangle 12">
            <a:extLst>
              <a:ext uri="{FF2B5EF4-FFF2-40B4-BE49-F238E27FC236}">
                <a16:creationId xmlns:a16="http://schemas.microsoft.com/office/drawing/2014/main" id="{25F91EA1-2603-4E4E-BC69-C9880467AD7D}"/>
              </a:ext>
            </a:extLst>
          </p:cNvPr>
          <p:cNvSpPr/>
          <p:nvPr/>
        </p:nvSpPr>
        <p:spPr>
          <a:xfrm>
            <a:off x="2251060" y="2066234"/>
            <a:ext cx="2062383" cy="45719"/>
          </a:xfrm>
          <a:prstGeom prst="rect">
            <a:avLst/>
          </a:prstGeom>
          <a:noFill/>
          <a:ln w="571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959489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P spid="15" grpId="0" animBg="1"/>
      <p:bldP spid="16" grpId="0" animBg="1"/>
      <p:bldP spid="9" grpId="0" animBg="1"/>
      <p:bldP spid="12" grpId="0" animBg="1"/>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4B2EC-88DD-4077-9917-C9416D4F90DF}"/>
              </a:ext>
            </a:extLst>
          </p:cNvPr>
          <p:cNvSpPr>
            <a:spLocks noGrp="1"/>
          </p:cNvSpPr>
          <p:nvPr>
            <p:ph type="title"/>
          </p:nvPr>
        </p:nvSpPr>
        <p:spPr/>
        <p:txBody>
          <a:bodyPr/>
          <a:lstStyle/>
          <a:p>
            <a:r>
              <a:rPr lang="en-CA" dirty="0"/>
              <a:t>Dataset - Hotel</a:t>
            </a:r>
          </a:p>
        </p:txBody>
      </p:sp>
      <p:sp>
        <p:nvSpPr>
          <p:cNvPr id="9" name="Content Placeholder 8">
            <a:extLst>
              <a:ext uri="{FF2B5EF4-FFF2-40B4-BE49-F238E27FC236}">
                <a16:creationId xmlns:a16="http://schemas.microsoft.com/office/drawing/2014/main" id="{766C0530-1E74-42BA-AEE9-BE3333091E6D}"/>
              </a:ext>
            </a:extLst>
          </p:cNvPr>
          <p:cNvSpPr>
            <a:spLocks noGrp="1"/>
          </p:cNvSpPr>
          <p:nvPr>
            <p:ph sz="half" idx="2"/>
          </p:nvPr>
        </p:nvSpPr>
        <p:spPr>
          <a:xfrm>
            <a:off x="6370320" y="2103119"/>
            <a:ext cx="4754880" cy="4319457"/>
          </a:xfrm>
        </p:spPr>
        <p:txBody>
          <a:bodyPr>
            <a:normAutofit fontScale="92500" lnSpcReduction="10000"/>
          </a:bodyPr>
          <a:lstStyle/>
          <a:p>
            <a:r>
              <a:rPr lang="en-CA" dirty="0"/>
              <a:t>Hotel ID</a:t>
            </a:r>
          </a:p>
          <a:p>
            <a:pPr lvl="1"/>
            <a:r>
              <a:rPr lang="en-CA" dirty="0"/>
              <a:t>Unique ID code combining the city and hotel ID</a:t>
            </a:r>
          </a:p>
          <a:p>
            <a:r>
              <a:rPr lang="en-CA" dirty="0"/>
              <a:t>Hotel Basic Information Section</a:t>
            </a:r>
          </a:p>
          <a:p>
            <a:pPr lvl="1"/>
            <a:r>
              <a:rPr lang="en-CA" dirty="0"/>
              <a:t>Hotel name</a:t>
            </a:r>
          </a:p>
          <a:p>
            <a:pPr lvl="1"/>
            <a:r>
              <a:rPr lang="en-CA" dirty="0"/>
              <a:t>Number of reviews</a:t>
            </a:r>
          </a:p>
          <a:p>
            <a:pPr lvl="1"/>
            <a:r>
              <a:rPr lang="en-CA" dirty="0"/>
              <a:t>Hotel address</a:t>
            </a:r>
          </a:p>
          <a:p>
            <a:r>
              <a:rPr lang="en-CA" dirty="0"/>
              <a:t>About Section</a:t>
            </a:r>
          </a:p>
          <a:p>
            <a:pPr lvl="1"/>
            <a:r>
              <a:rPr lang="en-CA" dirty="0"/>
              <a:t>Hotel blurb</a:t>
            </a:r>
          </a:p>
          <a:p>
            <a:pPr lvl="1"/>
            <a:r>
              <a:rPr lang="en-CA" dirty="0"/>
              <a:t>Property amenities and Room features</a:t>
            </a:r>
          </a:p>
          <a:p>
            <a:pPr lvl="1"/>
            <a:r>
              <a:rPr lang="en-CA" dirty="0"/>
              <a:t>Hotel star rating</a:t>
            </a:r>
          </a:p>
          <a:p>
            <a:r>
              <a:rPr lang="en-CA" dirty="0"/>
              <a:t>Location Section</a:t>
            </a:r>
          </a:p>
          <a:p>
            <a:pPr lvl="1"/>
            <a:r>
              <a:rPr lang="en-CA" dirty="0"/>
              <a:t>Walkability score</a:t>
            </a:r>
          </a:p>
          <a:p>
            <a:pPr lvl="1"/>
            <a:r>
              <a:rPr lang="en-CA" dirty="0"/>
              <a:t>Restaurants within distance</a:t>
            </a:r>
          </a:p>
          <a:p>
            <a:pPr lvl="1"/>
            <a:r>
              <a:rPr lang="en-CA" dirty="0"/>
              <a:t>Attractions within distance</a:t>
            </a:r>
          </a:p>
        </p:txBody>
      </p:sp>
      <p:pic>
        <p:nvPicPr>
          <p:cNvPr id="19" name="Picture 18">
            <a:extLst>
              <a:ext uri="{FF2B5EF4-FFF2-40B4-BE49-F238E27FC236}">
                <a16:creationId xmlns:a16="http://schemas.microsoft.com/office/drawing/2014/main" id="{8C7F1D2C-1E03-40C0-BE32-FC394AEE94CE}"/>
              </a:ext>
            </a:extLst>
          </p:cNvPr>
          <p:cNvPicPr>
            <a:picLocks noChangeAspect="1"/>
          </p:cNvPicPr>
          <p:nvPr/>
        </p:nvPicPr>
        <p:blipFill>
          <a:blip r:embed="rId2"/>
          <a:stretch>
            <a:fillRect/>
          </a:stretch>
        </p:blipFill>
        <p:spPr>
          <a:xfrm>
            <a:off x="504202" y="1586052"/>
            <a:ext cx="4341845" cy="727038"/>
          </a:xfrm>
          <a:prstGeom prst="rect">
            <a:avLst/>
          </a:prstGeom>
        </p:spPr>
      </p:pic>
      <p:pic>
        <p:nvPicPr>
          <p:cNvPr id="21" name="Picture 20">
            <a:extLst>
              <a:ext uri="{FF2B5EF4-FFF2-40B4-BE49-F238E27FC236}">
                <a16:creationId xmlns:a16="http://schemas.microsoft.com/office/drawing/2014/main" id="{941C2263-2D0C-44BA-83B4-C7FDCE93B9D1}"/>
              </a:ext>
            </a:extLst>
          </p:cNvPr>
          <p:cNvPicPr>
            <a:picLocks noChangeAspect="1"/>
          </p:cNvPicPr>
          <p:nvPr/>
        </p:nvPicPr>
        <p:blipFill rotWithShape="1">
          <a:blip r:embed="rId3"/>
          <a:srcRect l="3914" t="4041" r="4265"/>
          <a:stretch/>
        </p:blipFill>
        <p:spPr>
          <a:xfrm>
            <a:off x="504202" y="2375809"/>
            <a:ext cx="3506505" cy="3525796"/>
          </a:xfrm>
          <a:prstGeom prst="rect">
            <a:avLst/>
          </a:prstGeom>
        </p:spPr>
      </p:pic>
      <p:pic>
        <p:nvPicPr>
          <p:cNvPr id="23" name="Picture 22">
            <a:extLst>
              <a:ext uri="{FF2B5EF4-FFF2-40B4-BE49-F238E27FC236}">
                <a16:creationId xmlns:a16="http://schemas.microsoft.com/office/drawing/2014/main" id="{5253C837-B5D5-4172-B217-31D2DA9F800A}"/>
              </a:ext>
            </a:extLst>
          </p:cNvPr>
          <p:cNvPicPr>
            <a:picLocks noChangeAspect="1"/>
          </p:cNvPicPr>
          <p:nvPr/>
        </p:nvPicPr>
        <p:blipFill rotWithShape="1">
          <a:blip r:embed="rId4"/>
          <a:srcRect l="4840" t="81563" r="8994" b="3257"/>
          <a:stretch/>
        </p:blipFill>
        <p:spPr>
          <a:xfrm>
            <a:off x="504202" y="5989759"/>
            <a:ext cx="5290431" cy="451294"/>
          </a:xfrm>
          <a:prstGeom prst="rect">
            <a:avLst/>
          </a:prstGeom>
        </p:spPr>
      </p:pic>
      <p:sp>
        <p:nvSpPr>
          <p:cNvPr id="24" name="Rectangle 23">
            <a:extLst>
              <a:ext uri="{FF2B5EF4-FFF2-40B4-BE49-F238E27FC236}">
                <a16:creationId xmlns:a16="http://schemas.microsoft.com/office/drawing/2014/main" id="{5ED5E919-2464-4D1C-BE06-206320CD29C9}"/>
              </a:ext>
            </a:extLst>
          </p:cNvPr>
          <p:cNvSpPr/>
          <p:nvPr/>
        </p:nvSpPr>
        <p:spPr>
          <a:xfrm>
            <a:off x="613448" y="1673621"/>
            <a:ext cx="3924370" cy="298896"/>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731E8A59-0696-4F2F-A5FA-676CA93D0B8D}"/>
              </a:ext>
            </a:extLst>
          </p:cNvPr>
          <p:cNvSpPr/>
          <p:nvPr/>
        </p:nvSpPr>
        <p:spPr>
          <a:xfrm>
            <a:off x="752030" y="2102348"/>
            <a:ext cx="1751888" cy="166273"/>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ectangle 14">
            <a:extLst>
              <a:ext uri="{FF2B5EF4-FFF2-40B4-BE49-F238E27FC236}">
                <a16:creationId xmlns:a16="http://schemas.microsoft.com/office/drawing/2014/main" id="{42B258CE-BC63-46BB-B35F-4E315C708928}"/>
              </a:ext>
            </a:extLst>
          </p:cNvPr>
          <p:cNvSpPr/>
          <p:nvPr/>
        </p:nvSpPr>
        <p:spPr>
          <a:xfrm>
            <a:off x="2575633" y="1974165"/>
            <a:ext cx="723044" cy="13673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15">
            <a:extLst>
              <a:ext uri="{FF2B5EF4-FFF2-40B4-BE49-F238E27FC236}">
                <a16:creationId xmlns:a16="http://schemas.microsoft.com/office/drawing/2014/main" id="{EC1346A2-14F9-42E8-B282-D4AE4084AAF3}"/>
              </a:ext>
            </a:extLst>
          </p:cNvPr>
          <p:cNvSpPr/>
          <p:nvPr/>
        </p:nvSpPr>
        <p:spPr>
          <a:xfrm>
            <a:off x="504201" y="3865246"/>
            <a:ext cx="1743283" cy="105713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A332739-7063-4B0A-8254-FBCD168DA1EA}"/>
              </a:ext>
            </a:extLst>
          </p:cNvPr>
          <p:cNvSpPr/>
          <p:nvPr/>
        </p:nvSpPr>
        <p:spPr>
          <a:xfrm>
            <a:off x="2247483" y="2630236"/>
            <a:ext cx="1675036" cy="117229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 name="Rectangle 17">
            <a:extLst>
              <a:ext uri="{FF2B5EF4-FFF2-40B4-BE49-F238E27FC236}">
                <a16:creationId xmlns:a16="http://schemas.microsoft.com/office/drawing/2014/main" id="{6FE514A3-1824-49AB-B7F0-1208AAC440E0}"/>
              </a:ext>
            </a:extLst>
          </p:cNvPr>
          <p:cNvSpPr/>
          <p:nvPr/>
        </p:nvSpPr>
        <p:spPr>
          <a:xfrm>
            <a:off x="2247484" y="3860852"/>
            <a:ext cx="1675036" cy="106152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Rectangle 19">
            <a:extLst>
              <a:ext uri="{FF2B5EF4-FFF2-40B4-BE49-F238E27FC236}">
                <a16:creationId xmlns:a16="http://schemas.microsoft.com/office/drawing/2014/main" id="{21CA2EAE-B02A-4B5A-A706-A84CD79CF2C2}"/>
              </a:ext>
            </a:extLst>
          </p:cNvPr>
          <p:cNvSpPr/>
          <p:nvPr/>
        </p:nvSpPr>
        <p:spPr>
          <a:xfrm>
            <a:off x="2292943" y="5649186"/>
            <a:ext cx="458804" cy="20297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Rectangle 21">
            <a:extLst>
              <a:ext uri="{FF2B5EF4-FFF2-40B4-BE49-F238E27FC236}">
                <a16:creationId xmlns:a16="http://schemas.microsoft.com/office/drawing/2014/main" id="{F28E421A-4DC3-414A-ABB8-CA58A98C95FD}"/>
              </a:ext>
            </a:extLst>
          </p:cNvPr>
          <p:cNvSpPr/>
          <p:nvPr/>
        </p:nvSpPr>
        <p:spPr>
          <a:xfrm>
            <a:off x="504201" y="5989758"/>
            <a:ext cx="562600" cy="432819"/>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 name="Rectangle 24">
            <a:extLst>
              <a:ext uri="{FF2B5EF4-FFF2-40B4-BE49-F238E27FC236}">
                <a16:creationId xmlns:a16="http://schemas.microsoft.com/office/drawing/2014/main" id="{1D41DB29-A39C-496E-B1BC-D0B81C70C011}"/>
              </a:ext>
            </a:extLst>
          </p:cNvPr>
          <p:cNvSpPr/>
          <p:nvPr/>
        </p:nvSpPr>
        <p:spPr>
          <a:xfrm>
            <a:off x="2374306" y="5989757"/>
            <a:ext cx="1308932" cy="45129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6" name="Rectangle 25">
            <a:extLst>
              <a:ext uri="{FF2B5EF4-FFF2-40B4-BE49-F238E27FC236}">
                <a16:creationId xmlns:a16="http://schemas.microsoft.com/office/drawing/2014/main" id="{B0EDB0B4-30F7-47FE-8AB5-E960BAF8B943}"/>
              </a:ext>
            </a:extLst>
          </p:cNvPr>
          <p:cNvSpPr/>
          <p:nvPr/>
        </p:nvSpPr>
        <p:spPr>
          <a:xfrm>
            <a:off x="4272896" y="6005427"/>
            <a:ext cx="1247861" cy="45129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7" name="Rectangle 26">
            <a:extLst>
              <a:ext uri="{FF2B5EF4-FFF2-40B4-BE49-F238E27FC236}">
                <a16:creationId xmlns:a16="http://schemas.microsoft.com/office/drawing/2014/main" id="{E4DD49DB-1CA2-4F12-B26F-2F820F703EFC}"/>
              </a:ext>
            </a:extLst>
          </p:cNvPr>
          <p:cNvSpPr/>
          <p:nvPr/>
        </p:nvSpPr>
        <p:spPr>
          <a:xfrm>
            <a:off x="1135667" y="1972517"/>
            <a:ext cx="556400" cy="12983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3" name="Picture 12">
            <a:extLst>
              <a:ext uri="{FF2B5EF4-FFF2-40B4-BE49-F238E27FC236}">
                <a16:creationId xmlns:a16="http://schemas.microsoft.com/office/drawing/2014/main" id="{2BADC600-C968-4855-BD16-A4EB10D56296}"/>
              </a:ext>
            </a:extLst>
          </p:cNvPr>
          <p:cNvPicPr>
            <a:picLocks noChangeAspect="1"/>
          </p:cNvPicPr>
          <p:nvPr/>
        </p:nvPicPr>
        <p:blipFill>
          <a:blip r:embed="rId5"/>
          <a:stretch>
            <a:fillRect/>
          </a:stretch>
        </p:blipFill>
        <p:spPr>
          <a:xfrm>
            <a:off x="504201" y="562289"/>
            <a:ext cx="9859751" cy="247685"/>
          </a:xfrm>
          <a:prstGeom prst="rect">
            <a:avLst/>
          </a:prstGeom>
        </p:spPr>
      </p:pic>
      <p:sp>
        <p:nvSpPr>
          <p:cNvPr id="28" name="Rectangle 27">
            <a:extLst>
              <a:ext uri="{FF2B5EF4-FFF2-40B4-BE49-F238E27FC236}">
                <a16:creationId xmlns:a16="http://schemas.microsoft.com/office/drawing/2014/main" id="{344D6B5E-8100-4A89-B900-EFF8E066C7C8}"/>
              </a:ext>
            </a:extLst>
          </p:cNvPr>
          <p:cNvSpPr/>
          <p:nvPr/>
        </p:nvSpPr>
        <p:spPr>
          <a:xfrm>
            <a:off x="2292943" y="593149"/>
            <a:ext cx="1227924" cy="216825"/>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424502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14" grpId="0" animBg="1"/>
      <p:bldP spid="15" grpId="0" animBg="1"/>
      <p:bldP spid="16" grpId="0" animBg="1"/>
      <p:bldP spid="17" grpId="0" animBg="1"/>
      <p:bldP spid="18" grpId="0" animBg="1"/>
      <p:bldP spid="20" grpId="0" animBg="1"/>
      <p:bldP spid="22" grpId="0" animBg="1"/>
      <p:bldP spid="25" grpId="0" animBg="1"/>
      <p:bldP spid="26" grpId="0" animBg="1"/>
      <p:bldP spid="27" grpId="0" animBg="1"/>
      <p:bldP spid="2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0630F61-FCDA-4A95-94FA-8E558AD18994}"/>
              </a:ext>
            </a:extLst>
          </p:cNvPr>
          <p:cNvPicPr>
            <a:picLocks noChangeAspect="1"/>
          </p:cNvPicPr>
          <p:nvPr/>
        </p:nvPicPr>
        <p:blipFill>
          <a:blip r:embed="rId2"/>
          <a:stretch>
            <a:fillRect/>
          </a:stretch>
        </p:blipFill>
        <p:spPr>
          <a:xfrm>
            <a:off x="536534" y="2412425"/>
            <a:ext cx="5559466" cy="3130430"/>
          </a:xfrm>
          <a:prstGeom prst="rect">
            <a:avLst/>
          </a:prstGeom>
        </p:spPr>
      </p:pic>
      <p:sp>
        <p:nvSpPr>
          <p:cNvPr id="2" name="Title 1">
            <a:extLst>
              <a:ext uri="{FF2B5EF4-FFF2-40B4-BE49-F238E27FC236}">
                <a16:creationId xmlns:a16="http://schemas.microsoft.com/office/drawing/2014/main" id="{FD9A82D1-A85E-4B3A-A920-523B8B20FA50}"/>
              </a:ext>
            </a:extLst>
          </p:cNvPr>
          <p:cNvSpPr>
            <a:spLocks noGrp="1"/>
          </p:cNvSpPr>
          <p:nvPr>
            <p:ph type="title"/>
          </p:nvPr>
        </p:nvSpPr>
        <p:spPr/>
        <p:txBody>
          <a:bodyPr/>
          <a:lstStyle/>
          <a:p>
            <a:r>
              <a:rPr lang="en-CA" dirty="0"/>
              <a:t>Dataset - Review</a:t>
            </a:r>
          </a:p>
        </p:txBody>
      </p:sp>
      <p:sp>
        <p:nvSpPr>
          <p:cNvPr id="4" name="Content Placeholder 3">
            <a:extLst>
              <a:ext uri="{FF2B5EF4-FFF2-40B4-BE49-F238E27FC236}">
                <a16:creationId xmlns:a16="http://schemas.microsoft.com/office/drawing/2014/main" id="{31A6D3AC-B97C-458A-AE56-77ACBEA954A7}"/>
              </a:ext>
            </a:extLst>
          </p:cNvPr>
          <p:cNvSpPr>
            <a:spLocks noGrp="1"/>
          </p:cNvSpPr>
          <p:nvPr>
            <p:ph sz="half" idx="2"/>
          </p:nvPr>
        </p:nvSpPr>
        <p:spPr>
          <a:xfrm>
            <a:off x="6370320" y="2103120"/>
            <a:ext cx="4754880" cy="4280588"/>
          </a:xfrm>
        </p:spPr>
        <p:txBody>
          <a:bodyPr>
            <a:normAutofit fontScale="92500"/>
          </a:bodyPr>
          <a:lstStyle/>
          <a:p>
            <a:r>
              <a:rPr lang="en-CA" dirty="0"/>
              <a:t>Hotel ID</a:t>
            </a:r>
          </a:p>
          <a:p>
            <a:r>
              <a:rPr lang="en-CA" dirty="0"/>
              <a:t>Review Information</a:t>
            </a:r>
          </a:p>
          <a:p>
            <a:pPr lvl="1"/>
            <a:r>
              <a:rPr lang="en-CA" dirty="0"/>
              <a:t>Star rating</a:t>
            </a:r>
          </a:p>
          <a:p>
            <a:pPr lvl="1"/>
            <a:r>
              <a:rPr lang="en-CA" dirty="0"/>
              <a:t>Title</a:t>
            </a:r>
          </a:p>
          <a:p>
            <a:pPr lvl="1"/>
            <a:r>
              <a:rPr lang="en-CA" dirty="0"/>
              <a:t>Text of the actual review</a:t>
            </a:r>
          </a:p>
          <a:p>
            <a:pPr lvl="1"/>
            <a:r>
              <a:rPr lang="en-CA" dirty="0"/>
              <a:t>Date of the stay</a:t>
            </a:r>
          </a:p>
          <a:p>
            <a:r>
              <a:rPr lang="en-CA" dirty="0"/>
              <a:t>Reviewer Information</a:t>
            </a:r>
          </a:p>
          <a:p>
            <a:pPr lvl="1"/>
            <a:r>
              <a:rPr lang="en-CA" dirty="0"/>
              <a:t>Date review written</a:t>
            </a:r>
          </a:p>
          <a:p>
            <a:pPr lvl="1"/>
            <a:r>
              <a:rPr lang="en-CA" dirty="0"/>
              <a:t>Reviewer home location</a:t>
            </a:r>
          </a:p>
          <a:p>
            <a:r>
              <a:rPr lang="en-CA" dirty="0"/>
              <a:t>Maximum of 4000 reviews per hotel</a:t>
            </a:r>
          </a:p>
          <a:p>
            <a:pPr lvl="1"/>
            <a:r>
              <a:rPr lang="en-CA" dirty="0"/>
              <a:t>Necessary, as many large hotels have 30,000+ reviews, and reviews are displayed in increments of 5.</a:t>
            </a:r>
          </a:p>
          <a:p>
            <a:pPr lvl="1"/>
            <a:r>
              <a:rPr lang="en-CA" dirty="0"/>
              <a:t>For most highly reviewed hotels, this puts us into reviews from 2017.</a:t>
            </a:r>
          </a:p>
          <a:p>
            <a:pPr lvl="1"/>
            <a:endParaRPr lang="en-CA" dirty="0"/>
          </a:p>
        </p:txBody>
      </p:sp>
      <p:sp>
        <p:nvSpPr>
          <p:cNvPr id="5" name="Rectangle 4">
            <a:extLst>
              <a:ext uri="{FF2B5EF4-FFF2-40B4-BE49-F238E27FC236}">
                <a16:creationId xmlns:a16="http://schemas.microsoft.com/office/drawing/2014/main" id="{C004B73F-12D0-4BD0-9503-D0333FD3B672}"/>
              </a:ext>
            </a:extLst>
          </p:cNvPr>
          <p:cNvSpPr/>
          <p:nvPr/>
        </p:nvSpPr>
        <p:spPr>
          <a:xfrm>
            <a:off x="741634" y="3352088"/>
            <a:ext cx="4932773" cy="458572"/>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6">
            <a:extLst>
              <a:ext uri="{FF2B5EF4-FFF2-40B4-BE49-F238E27FC236}">
                <a16:creationId xmlns:a16="http://schemas.microsoft.com/office/drawing/2014/main" id="{0A64FB64-936F-456C-93E5-140D6D1625B6}"/>
              </a:ext>
            </a:extLst>
          </p:cNvPr>
          <p:cNvSpPr/>
          <p:nvPr/>
        </p:nvSpPr>
        <p:spPr>
          <a:xfrm>
            <a:off x="740209" y="3025209"/>
            <a:ext cx="678393" cy="13992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a:extLst>
              <a:ext uri="{FF2B5EF4-FFF2-40B4-BE49-F238E27FC236}">
                <a16:creationId xmlns:a16="http://schemas.microsoft.com/office/drawing/2014/main" id="{F9983A16-4440-4BAF-A68E-1AA8169F6184}"/>
              </a:ext>
            </a:extLst>
          </p:cNvPr>
          <p:cNvSpPr/>
          <p:nvPr/>
        </p:nvSpPr>
        <p:spPr>
          <a:xfrm>
            <a:off x="740209" y="3165130"/>
            <a:ext cx="1242415" cy="186958"/>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a:extLst>
              <a:ext uri="{FF2B5EF4-FFF2-40B4-BE49-F238E27FC236}">
                <a16:creationId xmlns:a16="http://schemas.microsoft.com/office/drawing/2014/main" id="{D737A98D-9221-4D1C-B1D8-9C54CA24525E}"/>
              </a:ext>
            </a:extLst>
          </p:cNvPr>
          <p:cNvSpPr/>
          <p:nvPr/>
        </p:nvSpPr>
        <p:spPr>
          <a:xfrm>
            <a:off x="1304231" y="4116677"/>
            <a:ext cx="678393" cy="139921"/>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Rectangle 9">
            <a:extLst>
              <a:ext uri="{FF2B5EF4-FFF2-40B4-BE49-F238E27FC236}">
                <a16:creationId xmlns:a16="http://schemas.microsoft.com/office/drawing/2014/main" id="{CE0B158A-A7B7-4239-AC5E-7D93A23B0B83}"/>
              </a:ext>
            </a:extLst>
          </p:cNvPr>
          <p:cNvSpPr/>
          <p:nvPr/>
        </p:nvSpPr>
        <p:spPr>
          <a:xfrm>
            <a:off x="1965532" y="2519601"/>
            <a:ext cx="512748" cy="186957"/>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348E9716-C6E4-4A9E-BD59-56BA73E91BA0}"/>
              </a:ext>
            </a:extLst>
          </p:cNvPr>
          <p:cNvSpPr/>
          <p:nvPr/>
        </p:nvSpPr>
        <p:spPr>
          <a:xfrm>
            <a:off x="1178463" y="2711936"/>
            <a:ext cx="932347" cy="134544"/>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543838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8" grpId="0" animBg="1"/>
      <p:bldP spid="9" grpId="0" animBg="1"/>
      <p:bldP spid="10" grpId="0" animBg="1"/>
      <p:bldP spid="1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A058E4-7F6A-4EC4-8BBD-EF5EDCCDDC35}"/>
              </a:ext>
            </a:extLst>
          </p:cNvPr>
          <p:cNvSpPr>
            <a:spLocks noGrp="1"/>
          </p:cNvSpPr>
          <p:nvPr>
            <p:ph type="title"/>
          </p:nvPr>
        </p:nvSpPr>
        <p:spPr/>
        <p:txBody>
          <a:bodyPr/>
          <a:lstStyle/>
          <a:p>
            <a:r>
              <a:rPr lang="en-CA" dirty="0"/>
              <a:t>Data Preprocessing</a:t>
            </a:r>
          </a:p>
        </p:txBody>
      </p:sp>
      <p:sp>
        <p:nvSpPr>
          <p:cNvPr id="4" name="Text Placeholder 3">
            <a:extLst>
              <a:ext uri="{FF2B5EF4-FFF2-40B4-BE49-F238E27FC236}">
                <a16:creationId xmlns:a16="http://schemas.microsoft.com/office/drawing/2014/main" id="{EC073FB3-87CC-4FB7-A878-CD8F0B46DDE0}"/>
              </a:ext>
            </a:extLst>
          </p:cNvPr>
          <p:cNvSpPr>
            <a:spLocks noGrp="1"/>
          </p:cNvSpPr>
          <p:nvPr>
            <p:ph type="body" idx="1"/>
          </p:nvPr>
        </p:nvSpPr>
        <p:spPr/>
        <p:txBody>
          <a:bodyPr>
            <a:normAutofit/>
          </a:bodyPr>
          <a:lstStyle/>
          <a:p>
            <a:r>
              <a:rPr lang="en-CA" sz="2000" b="1" dirty="0">
                <a:solidFill>
                  <a:schemeClr val="tx1"/>
                </a:solidFill>
              </a:rPr>
              <a:t>Hotel Database</a:t>
            </a:r>
          </a:p>
        </p:txBody>
      </p:sp>
      <p:sp>
        <p:nvSpPr>
          <p:cNvPr id="5" name="Content Placeholder 4">
            <a:extLst>
              <a:ext uri="{FF2B5EF4-FFF2-40B4-BE49-F238E27FC236}">
                <a16:creationId xmlns:a16="http://schemas.microsoft.com/office/drawing/2014/main" id="{7CD37B6E-5372-48AA-9297-8A9F53CA124B}"/>
              </a:ext>
            </a:extLst>
          </p:cNvPr>
          <p:cNvSpPr>
            <a:spLocks noGrp="1"/>
          </p:cNvSpPr>
          <p:nvPr>
            <p:ph sz="half" idx="2"/>
          </p:nvPr>
        </p:nvSpPr>
        <p:spPr>
          <a:xfrm>
            <a:off x="1069848" y="2755898"/>
            <a:ext cx="4754880" cy="3576536"/>
          </a:xfrm>
        </p:spPr>
        <p:txBody>
          <a:bodyPr>
            <a:normAutofit lnSpcReduction="10000"/>
          </a:bodyPr>
          <a:lstStyle/>
          <a:p>
            <a:r>
              <a:rPr lang="en-CA" sz="2000" dirty="0"/>
              <a:t>Parse state from the hotel address</a:t>
            </a:r>
          </a:p>
          <a:p>
            <a:pPr lvl="1"/>
            <a:r>
              <a:rPr lang="en-CA" sz="1800" dirty="0"/>
              <a:t>Some hotels served major cities, but were not technically within the city boundaries </a:t>
            </a:r>
          </a:p>
          <a:p>
            <a:pPr lvl="2"/>
            <a:r>
              <a:rPr lang="en-CA" sz="1600" dirty="0" err="1"/>
              <a:t>eg</a:t>
            </a:r>
            <a:r>
              <a:rPr lang="en-CA" sz="1600" dirty="0"/>
              <a:t>, Paradise, NV and Las Vegas, NV</a:t>
            </a:r>
          </a:p>
          <a:p>
            <a:r>
              <a:rPr lang="en-CA" sz="2000" dirty="0"/>
              <a:t>Calculate attraction density</a:t>
            </a:r>
          </a:p>
          <a:p>
            <a:pPr lvl="1"/>
            <a:r>
              <a:rPr lang="en-CA" sz="1800" dirty="0"/>
              <a:t>The radius distance on </a:t>
            </a:r>
            <a:r>
              <a:rPr lang="en-CA" sz="1800" dirty="0" err="1"/>
              <a:t>Tripadvisor</a:t>
            </a:r>
            <a:r>
              <a:rPr lang="en-CA" sz="1800" dirty="0"/>
              <a:t> varies based on the number of attractions</a:t>
            </a:r>
          </a:p>
        </p:txBody>
      </p:sp>
      <p:sp>
        <p:nvSpPr>
          <p:cNvPr id="6" name="Text Placeholder 5">
            <a:extLst>
              <a:ext uri="{FF2B5EF4-FFF2-40B4-BE49-F238E27FC236}">
                <a16:creationId xmlns:a16="http://schemas.microsoft.com/office/drawing/2014/main" id="{6E856149-5C0E-4403-AC49-18B00839C82F}"/>
              </a:ext>
            </a:extLst>
          </p:cNvPr>
          <p:cNvSpPr>
            <a:spLocks noGrp="1"/>
          </p:cNvSpPr>
          <p:nvPr>
            <p:ph type="body" sz="quarter" idx="3"/>
          </p:nvPr>
        </p:nvSpPr>
        <p:spPr/>
        <p:txBody>
          <a:bodyPr>
            <a:normAutofit/>
          </a:bodyPr>
          <a:lstStyle/>
          <a:p>
            <a:r>
              <a:rPr lang="en-CA" sz="2000" b="1" dirty="0">
                <a:solidFill>
                  <a:schemeClr val="tx1"/>
                </a:solidFill>
              </a:rPr>
              <a:t>Reviews Database</a:t>
            </a:r>
          </a:p>
        </p:txBody>
      </p:sp>
      <p:sp>
        <p:nvSpPr>
          <p:cNvPr id="7" name="Content Placeholder 6">
            <a:extLst>
              <a:ext uri="{FF2B5EF4-FFF2-40B4-BE49-F238E27FC236}">
                <a16:creationId xmlns:a16="http://schemas.microsoft.com/office/drawing/2014/main" id="{2421D5DA-E7D2-4765-A94D-790E75C962E1}"/>
              </a:ext>
            </a:extLst>
          </p:cNvPr>
          <p:cNvSpPr>
            <a:spLocks noGrp="1"/>
          </p:cNvSpPr>
          <p:nvPr>
            <p:ph sz="quarter" idx="4"/>
          </p:nvPr>
        </p:nvSpPr>
        <p:spPr>
          <a:xfrm>
            <a:off x="6373368" y="2756580"/>
            <a:ext cx="4754880" cy="3661311"/>
          </a:xfrm>
        </p:spPr>
        <p:txBody>
          <a:bodyPr>
            <a:normAutofit lnSpcReduction="10000"/>
          </a:bodyPr>
          <a:lstStyle/>
          <a:p>
            <a:r>
              <a:rPr lang="en-CA" sz="2000" dirty="0"/>
              <a:t>Text Processing</a:t>
            </a:r>
          </a:p>
          <a:p>
            <a:pPr lvl="1"/>
            <a:r>
              <a:rPr lang="en-CA" sz="1800" dirty="0"/>
              <a:t>Title and review body combined</a:t>
            </a:r>
          </a:p>
          <a:p>
            <a:pPr lvl="1"/>
            <a:r>
              <a:rPr lang="en-CA" sz="1800" dirty="0"/>
              <a:t>Tokenizing</a:t>
            </a:r>
          </a:p>
          <a:p>
            <a:pPr lvl="1"/>
            <a:r>
              <a:rPr lang="en-CA" sz="1800" dirty="0"/>
              <a:t>Removing stop words</a:t>
            </a:r>
          </a:p>
          <a:p>
            <a:pPr lvl="1"/>
            <a:r>
              <a:rPr lang="en-CA" sz="1800" dirty="0"/>
              <a:t>Lemmatizing</a:t>
            </a:r>
          </a:p>
          <a:p>
            <a:pPr lvl="1"/>
            <a:r>
              <a:rPr lang="en-CA" sz="1800" dirty="0"/>
              <a:t>Removing punctuation, isolated numbers, </a:t>
            </a:r>
            <a:r>
              <a:rPr lang="en-CA" sz="1800" dirty="0" err="1"/>
              <a:t>etc</a:t>
            </a:r>
            <a:endParaRPr lang="en-CA" sz="1800" dirty="0"/>
          </a:p>
          <a:p>
            <a:r>
              <a:rPr lang="en-CA" sz="2000" dirty="0"/>
              <a:t>Date Processing</a:t>
            </a:r>
          </a:p>
          <a:p>
            <a:pPr lvl="1"/>
            <a:r>
              <a:rPr lang="en-CA" sz="1800" dirty="0"/>
              <a:t>Dates parsed into datetime</a:t>
            </a:r>
          </a:p>
          <a:p>
            <a:pPr lvl="1"/>
            <a:r>
              <a:rPr lang="en-CA" sz="1800" dirty="0"/>
              <a:t>Binary columns: </a:t>
            </a:r>
          </a:p>
          <a:p>
            <a:pPr lvl="2"/>
            <a:r>
              <a:rPr lang="en-CA" sz="1600" dirty="0"/>
              <a:t>Review Written Pre/During Pandemic</a:t>
            </a:r>
          </a:p>
          <a:p>
            <a:pPr lvl="2"/>
            <a:r>
              <a:rPr lang="en-CA" sz="1600" dirty="0"/>
              <a:t>Visit Pre/During Pandemic</a:t>
            </a:r>
          </a:p>
        </p:txBody>
      </p:sp>
    </p:spTree>
    <p:extLst>
      <p:ext uri="{BB962C8B-B14F-4D97-AF65-F5344CB8AC3E}">
        <p14:creationId xmlns:p14="http://schemas.microsoft.com/office/powerpoint/2010/main" val="25591460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87337-9A5A-4C50-91AF-DD245AAD6D9B}"/>
              </a:ext>
            </a:extLst>
          </p:cNvPr>
          <p:cNvSpPr>
            <a:spLocks noGrp="1"/>
          </p:cNvSpPr>
          <p:nvPr>
            <p:ph type="title"/>
          </p:nvPr>
        </p:nvSpPr>
        <p:spPr/>
        <p:txBody>
          <a:bodyPr/>
          <a:lstStyle/>
          <a:p>
            <a:r>
              <a:rPr lang="en-CA" dirty="0"/>
              <a:t>Data Statistics - Overall</a:t>
            </a:r>
          </a:p>
        </p:txBody>
      </p:sp>
      <p:graphicFrame>
        <p:nvGraphicFramePr>
          <p:cNvPr id="4" name="Table 4">
            <a:extLst>
              <a:ext uri="{FF2B5EF4-FFF2-40B4-BE49-F238E27FC236}">
                <a16:creationId xmlns:a16="http://schemas.microsoft.com/office/drawing/2014/main" id="{074C45BC-4967-4722-B68C-ADE495E430BB}"/>
              </a:ext>
            </a:extLst>
          </p:cNvPr>
          <p:cNvGraphicFramePr>
            <a:graphicFrameLocks noGrp="1"/>
          </p:cNvGraphicFramePr>
          <p:nvPr>
            <p:ph idx="1"/>
            <p:extLst>
              <p:ext uri="{D42A27DB-BD31-4B8C-83A1-F6EECF244321}">
                <p14:modId xmlns:p14="http://schemas.microsoft.com/office/powerpoint/2010/main" val="3232548548"/>
              </p:ext>
            </p:extLst>
          </p:nvPr>
        </p:nvGraphicFramePr>
        <p:xfrm>
          <a:off x="1066800" y="2618766"/>
          <a:ext cx="10058400" cy="2653990"/>
        </p:xfrm>
        <a:graphic>
          <a:graphicData uri="http://schemas.openxmlformats.org/drawingml/2006/table">
            <a:tbl>
              <a:tblPr firstRow="1" bandRow="1">
                <a:tableStyleId>{6E25E649-3F16-4E02-A733-19D2CDBF48F0}</a:tableStyleId>
              </a:tblPr>
              <a:tblGrid>
                <a:gridCol w="2753170">
                  <a:extLst>
                    <a:ext uri="{9D8B030D-6E8A-4147-A177-3AD203B41FA5}">
                      <a16:colId xmlns:a16="http://schemas.microsoft.com/office/drawing/2014/main" val="3489803506"/>
                    </a:ext>
                  </a:extLst>
                </a:gridCol>
                <a:gridCol w="2435077">
                  <a:extLst>
                    <a:ext uri="{9D8B030D-6E8A-4147-A177-3AD203B41FA5}">
                      <a16:colId xmlns:a16="http://schemas.microsoft.com/office/drawing/2014/main" val="3888154683"/>
                    </a:ext>
                  </a:extLst>
                </a:gridCol>
                <a:gridCol w="2435076">
                  <a:extLst>
                    <a:ext uri="{9D8B030D-6E8A-4147-A177-3AD203B41FA5}">
                      <a16:colId xmlns:a16="http://schemas.microsoft.com/office/drawing/2014/main" val="878758932"/>
                    </a:ext>
                  </a:extLst>
                </a:gridCol>
                <a:gridCol w="2435077">
                  <a:extLst>
                    <a:ext uri="{9D8B030D-6E8A-4147-A177-3AD203B41FA5}">
                      <a16:colId xmlns:a16="http://schemas.microsoft.com/office/drawing/2014/main" val="2147992101"/>
                    </a:ext>
                  </a:extLst>
                </a:gridCol>
              </a:tblGrid>
              <a:tr h="530798">
                <a:tc>
                  <a:txBody>
                    <a:bodyPr/>
                    <a:lstStyle/>
                    <a:p>
                      <a:r>
                        <a:rPr lang="en-CA" dirty="0"/>
                        <a:t>Statistic</a:t>
                      </a:r>
                    </a:p>
                  </a:txBody>
                  <a:tcPr/>
                </a:tc>
                <a:tc>
                  <a:txBody>
                    <a:bodyPr/>
                    <a:lstStyle/>
                    <a:p>
                      <a:pPr algn="ctr"/>
                      <a:r>
                        <a:rPr lang="en-CA" dirty="0"/>
                        <a:t>Overall</a:t>
                      </a:r>
                    </a:p>
                  </a:txBody>
                  <a:tcPr/>
                </a:tc>
                <a:tc>
                  <a:txBody>
                    <a:bodyPr/>
                    <a:lstStyle/>
                    <a:p>
                      <a:pPr algn="ctr"/>
                      <a:r>
                        <a:rPr lang="en-CA" dirty="0"/>
                        <a:t>Pre-Pandemic</a:t>
                      </a:r>
                    </a:p>
                  </a:txBody>
                  <a:tcPr/>
                </a:tc>
                <a:tc>
                  <a:txBody>
                    <a:bodyPr/>
                    <a:lstStyle/>
                    <a:p>
                      <a:pPr algn="ctr"/>
                      <a:r>
                        <a:rPr lang="en-CA" dirty="0"/>
                        <a:t>Pandemic</a:t>
                      </a:r>
                    </a:p>
                  </a:txBody>
                  <a:tcPr/>
                </a:tc>
                <a:extLst>
                  <a:ext uri="{0D108BD9-81ED-4DB2-BD59-A6C34878D82A}">
                    <a16:rowId xmlns:a16="http://schemas.microsoft.com/office/drawing/2014/main" val="1595027703"/>
                  </a:ext>
                </a:extLst>
              </a:tr>
              <a:tr h="530798">
                <a:tc>
                  <a:txBody>
                    <a:bodyPr/>
                    <a:lstStyle/>
                    <a:p>
                      <a:r>
                        <a:rPr lang="en-CA" dirty="0"/>
                        <a:t>Total Number of Hotels</a:t>
                      </a:r>
                    </a:p>
                  </a:txBody>
                  <a:tcPr/>
                </a:tc>
                <a:tc>
                  <a:txBody>
                    <a:bodyPr/>
                    <a:lstStyle/>
                    <a:p>
                      <a:pPr algn="ctr"/>
                      <a:r>
                        <a:rPr lang="en-CA" dirty="0"/>
                        <a:t>3,922</a:t>
                      </a:r>
                    </a:p>
                  </a:txBody>
                  <a:tcPr/>
                </a:tc>
                <a:tc>
                  <a:txBody>
                    <a:bodyPr/>
                    <a:lstStyle/>
                    <a:p>
                      <a:pPr algn="ctr"/>
                      <a:r>
                        <a:rPr lang="en-CA" dirty="0"/>
                        <a:t>-</a:t>
                      </a:r>
                    </a:p>
                  </a:txBody>
                  <a:tcPr/>
                </a:tc>
                <a:tc>
                  <a:txBody>
                    <a:bodyPr/>
                    <a:lstStyle/>
                    <a:p>
                      <a:pPr algn="ctr"/>
                      <a:r>
                        <a:rPr lang="en-CA" dirty="0"/>
                        <a:t>-</a:t>
                      </a:r>
                    </a:p>
                  </a:txBody>
                  <a:tcPr/>
                </a:tc>
                <a:extLst>
                  <a:ext uri="{0D108BD9-81ED-4DB2-BD59-A6C34878D82A}">
                    <a16:rowId xmlns:a16="http://schemas.microsoft.com/office/drawing/2014/main" val="680932114"/>
                  </a:ext>
                </a:extLst>
              </a:tr>
              <a:tr h="53079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Total Number of Reviews</a:t>
                      </a:r>
                    </a:p>
                  </a:txBody>
                  <a:tcPr/>
                </a:tc>
                <a:tc>
                  <a:txBody>
                    <a:bodyPr/>
                    <a:lstStyle/>
                    <a:p>
                      <a:pPr algn="ctr"/>
                      <a:r>
                        <a:rPr lang="en-CA" dirty="0"/>
                        <a:t>3,774,238</a:t>
                      </a:r>
                    </a:p>
                  </a:txBody>
                  <a:tcPr/>
                </a:tc>
                <a:tc>
                  <a:txBody>
                    <a:bodyPr/>
                    <a:lstStyle/>
                    <a:p>
                      <a:pPr algn="ctr"/>
                      <a:r>
                        <a:rPr lang="en-CA" dirty="0"/>
                        <a:t>3,442,834</a:t>
                      </a:r>
                    </a:p>
                  </a:txBody>
                  <a:tcPr/>
                </a:tc>
                <a:tc>
                  <a:txBody>
                    <a:bodyPr/>
                    <a:lstStyle/>
                    <a:p>
                      <a:pPr algn="ctr"/>
                      <a:r>
                        <a:rPr lang="en-CA" dirty="0"/>
                        <a:t>331,404</a:t>
                      </a:r>
                    </a:p>
                  </a:txBody>
                  <a:tcPr/>
                </a:tc>
                <a:extLst>
                  <a:ext uri="{0D108BD9-81ED-4DB2-BD59-A6C34878D82A}">
                    <a16:rowId xmlns:a16="http://schemas.microsoft.com/office/drawing/2014/main" val="1427817165"/>
                  </a:ext>
                </a:extLst>
              </a:tr>
              <a:tr h="530798">
                <a:tc>
                  <a:txBody>
                    <a:bodyPr/>
                    <a:lstStyle/>
                    <a:p>
                      <a:r>
                        <a:rPr lang="en-CA" dirty="0"/>
                        <a:t>Mean Review Rating</a:t>
                      </a:r>
                    </a:p>
                  </a:txBody>
                  <a:tcPr/>
                </a:tc>
                <a:tc>
                  <a:txBody>
                    <a:bodyPr/>
                    <a:lstStyle/>
                    <a:p>
                      <a:pPr algn="ctr"/>
                      <a:r>
                        <a:rPr lang="en-CA" dirty="0"/>
                        <a:t>4.07</a:t>
                      </a:r>
                    </a:p>
                  </a:txBody>
                  <a:tcPr/>
                </a:tc>
                <a:tc>
                  <a:txBody>
                    <a:bodyPr/>
                    <a:lstStyle/>
                    <a:p>
                      <a:pPr algn="ctr"/>
                      <a:r>
                        <a:rPr lang="en-CA" dirty="0"/>
                        <a:t>4.10</a:t>
                      </a:r>
                    </a:p>
                  </a:txBody>
                  <a:tcPr/>
                </a:tc>
                <a:tc>
                  <a:txBody>
                    <a:bodyPr/>
                    <a:lstStyle/>
                    <a:p>
                      <a:pPr algn="ctr"/>
                      <a:r>
                        <a:rPr lang="en-CA" dirty="0"/>
                        <a:t>3.81</a:t>
                      </a:r>
                    </a:p>
                  </a:txBody>
                  <a:tcPr/>
                </a:tc>
                <a:extLst>
                  <a:ext uri="{0D108BD9-81ED-4DB2-BD59-A6C34878D82A}">
                    <a16:rowId xmlns:a16="http://schemas.microsoft.com/office/drawing/2014/main" val="387217218"/>
                  </a:ext>
                </a:extLst>
              </a:tr>
              <a:tr h="530798">
                <a:tc>
                  <a:txBody>
                    <a:bodyPr/>
                    <a:lstStyle/>
                    <a:p>
                      <a:r>
                        <a:rPr lang="en-CA" dirty="0"/>
                        <a:t>STD of Review Ratings</a:t>
                      </a:r>
                    </a:p>
                  </a:txBody>
                  <a:tcPr/>
                </a:tc>
                <a:tc>
                  <a:txBody>
                    <a:bodyPr/>
                    <a:lstStyle/>
                    <a:p>
                      <a:pPr algn="ctr"/>
                      <a:r>
                        <a:rPr lang="en-CA" dirty="0"/>
                        <a:t>1.19</a:t>
                      </a:r>
                    </a:p>
                  </a:txBody>
                  <a:tcPr/>
                </a:tc>
                <a:tc>
                  <a:txBody>
                    <a:bodyPr/>
                    <a:lstStyle/>
                    <a:p>
                      <a:pPr algn="ctr"/>
                      <a:r>
                        <a:rPr lang="en-CA" dirty="0"/>
                        <a:t>1.16</a:t>
                      </a:r>
                    </a:p>
                  </a:txBody>
                  <a:tcPr/>
                </a:tc>
                <a:tc>
                  <a:txBody>
                    <a:bodyPr/>
                    <a:lstStyle/>
                    <a:p>
                      <a:pPr algn="ctr"/>
                      <a:r>
                        <a:rPr lang="en-CA" dirty="0"/>
                        <a:t>1.50</a:t>
                      </a:r>
                    </a:p>
                  </a:txBody>
                  <a:tcPr/>
                </a:tc>
                <a:extLst>
                  <a:ext uri="{0D108BD9-81ED-4DB2-BD59-A6C34878D82A}">
                    <a16:rowId xmlns:a16="http://schemas.microsoft.com/office/drawing/2014/main" val="2228075380"/>
                  </a:ext>
                </a:extLst>
              </a:tr>
            </a:tbl>
          </a:graphicData>
        </a:graphic>
      </p:graphicFrame>
    </p:spTree>
    <p:extLst>
      <p:ext uri="{BB962C8B-B14F-4D97-AF65-F5344CB8AC3E}">
        <p14:creationId xmlns:p14="http://schemas.microsoft.com/office/powerpoint/2010/main" val="3683558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736059"/>
      </a:dk2>
      <a:lt2>
        <a:srgbClr val="E7E0C7"/>
      </a:lt2>
      <a:accent1>
        <a:srgbClr val="92B0C8"/>
      </a:accent1>
      <a:accent2>
        <a:srgbClr val="E37C3D"/>
      </a:accent2>
      <a:accent3>
        <a:srgbClr val="A5AB81"/>
      </a:accent3>
      <a:accent4>
        <a:srgbClr val="E9B635"/>
      </a:accent4>
      <a:accent5>
        <a:srgbClr val="7BA79D"/>
      </a:accent5>
      <a:accent6>
        <a:srgbClr val="968C8C"/>
      </a:accent6>
      <a:hlink>
        <a:srgbClr val="F7A115"/>
      </a:hlink>
      <a:folHlink>
        <a:srgbClr val="969696"/>
      </a:folHlink>
    </a:clrScheme>
    <a:fontScheme name="Savon">
      <a:maj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aramond"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3F20CFC1-E34F-405B-AA49-5BE0E194F1B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Savon</Template>
  <TotalTime>945</TotalTime>
  <Words>1398</Words>
  <Application>Microsoft Office PowerPoint</Application>
  <PresentationFormat>Widescreen</PresentationFormat>
  <Paragraphs>408</Paragraphs>
  <Slides>28</Slides>
  <Notes>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28</vt:i4>
      </vt:variant>
    </vt:vector>
  </HeadingPairs>
  <TitlesOfParts>
    <vt:vector size="31" baseType="lpstr">
      <vt:lpstr>Calibri</vt:lpstr>
      <vt:lpstr>Garamond</vt:lpstr>
      <vt:lpstr>Savon</vt:lpstr>
      <vt:lpstr>Hotel Review Parsing:  Pre and Post Pandemic</vt:lpstr>
      <vt:lpstr>Index</vt:lpstr>
      <vt:lpstr>Introduction</vt:lpstr>
      <vt:lpstr>Problem Statement</vt:lpstr>
      <vt:lpstr>Dataset - Cities</vt:lpstr>
      <vt:lpstr>Dataset - Hotel</vt:lpstr>
      <vt:lpstr>Dataset - Review</vt:lpstr>
      <vt:lpstr>Data Preprocessing</vt:lpstr>
      <vt:lpstr>Data Statistics - Overall</vt:lpstr>
      <vt:lpstr>Data Visualizations – Hotels by State</vt:lpstr>
      <vt:lpstr>Data Visualizations – Reviews by State</vt:lpstr>
      <vt:lpstr>Data Visualizations – Average Review by State</vt:lpstr>
      <vt:lpstr>Data Visualizations – Change in Reviews</vt:lpstr>
      <vt:lpstr>Feature Extraction</vt:lpstr>
      <vt:lpstr>Feature Extraction - Categorization</vt:lpstr>
      <vt:lpstr>Feature Extraction</vt:lpstr>
      <vt:lpstr>Feature Extraction</vt:lpstr>
      <vt:lpstr>Feature Extraction</vt:lpstr>
      <vt:lpstr>Transformer Models</vt:lpstr>
      <vt:lpstr>Transformer Models</vt:lpstr>
      <vt:lpstr>Continuing Work</vt:lpstr>
      <vt:lpstr>Literature Review</vt:lpstr>
      <vt:lpstr>Thank you for Listening</vt:lpstr>
      <vt:lpstr>Supplemental Slides</vt:lpstr>
      <vt:lpstr>Total Unique Hotels by State</vt:lpstr>
      <vt:lpstr>Total Unique Reviews by State</vt:lpstr>
      <vt:lpstr>Mean Review by State with STD</vt:lpstr>
      <vt:lpstr>Change in Reviews by State – Pre and during Pandemic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Mariko McDougall</dc:creator>
  <cp:lastModifiedBy>Mariko McDougall</cp:lastModifiedBy>
  <cp:revision>24</cp:revision>
  <dcterms:created xsi:type="dcterms:W3CDTF">2022-02-17T15:40:09Z</dcterms:created>
  <dcterms:modified xsi:type="dcterms:W3CDTF">2022-02-23T18:43:36Z</dcterms:modified>
</cp:coreProperties>
</file>

<file path=docProps/thumbnail.jpeg>
</file>